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9" r:id="rId1"/>
    <p:sldMasterId id="2147483734" r:id="rId2"/>
    <p:sldMasterId id="2147483759" r:id="rId3"/>
  </p:sldMasterIdLst>
  <p:notesMasterIdLst>
    <p:notesMasterId r:id="rId29"/>
  </p:notesMasterIdLst>
  <p:sldIdLst>
    <p:sldId id="289" r:id="rId4"/>
    <p:sldId id="286" r:id="rId5"/>
    <p:sldId id="287" r:id="rId6"/>
    <p:sldId id="277" r:id="rId7"/>
    <p:sldId id="276" r:id="rId8"/>
    <p:sldId id="275" r:id="rId9"/>
    <p:sldId id="271" r:id="rId10"/>
    <p:sldId id="260" r:id="rId11"/>
    <p:sldId id="282" r:id="rId12"/>
    <p:sldId id="278" r:id="rId13"/>
    <p:sldId id="261" r:id="rId14"/>
    <p:sldId id="262" r:id="rId15"/>
    <p:sldId id="283" r:id="rId16"/>
    <p:sldId id="281" r:id="rId17"/>
    <p:sldId id="263" r:id="rId18"/>
    <p:sldId id="264" r:id="rId19"/>
    <p:sldId id="267" r:id="rId20"/>
    <p:sldId id="266" r:id="rId21"/>
    <p:sldId id="279" r:id="rId22"/>
    <p:sldId id="268" r:id="rId23"/>
    <p:sldId id="269" r:id="rId24"/>
    <p:sldId id="280" r:id="rId25"/>
    <p:sldId id="290" r:id="rId26"/>
    <p:sldId id="291" r:id="rId27"/>
    <p:sldId id="288"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dsay Dworman" initials="LD"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396" autoAdjust="0"/>
    <p:restoredTop sz="96433" autoAdjust="0"/>
  </p:normalViewPr>
  <p:slideViewPr>
    <p:cSldViewPr snapToGrid="0">
      <p:cViewPr varScale="1">
        <p:scale>
          <a:sx n="113" d="100"/>
          <a:sy n="113" d="100"/>
        </p:scale>
        <p:origin x="1098"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commentAuthors" Target="commentAuthors.xml"/><Relationship Id="rId35"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1"/>
            <a:fld id="{B84BCCE0-555E-49DA-AD54-E2A8E3DE16EF}" type="datetimeFigureOut">
              <a:rPr lang="en-US" smtClean="0"/>
              <a:pPr rtl="1"/>
              <a:t>10/5/2017</a:t>
            </a:fld>
            <a:endParaRPr lang="ar-S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1"/>
            <a:fld id="{C568F6E5-5E12-4623-90BB-7EC2ED9BF81B}" type="slidenum">
              <a:rPr lang="en-US" smtClean="0"/>
              <a:pPr/>
              <a:t>‹#›</a:t>
            </a:fld>
            <a:endParaRPr lang="ar-SA"/>
          </a:p>
        </p:txBody>
      </p:sp>
    </p:spTree>
    <p:extLst>
      <p:ext uri="{BB962C8B-B14F-4D97-AF65-F5344CB8AC3E}">
        <p14:creationId xmlns:p14="http://schemas.microsoft.com/office/powerpoint/2010/main" val="29225820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algn="r" rtl="1" eaLnBrk="1" hangingPunct="1">
              <a:spcBef>
                <a:spcPct val="0"/>
              </a:spcBef>
            </a:pPr>
            <a:r>
              <a:rPr lang="ar-SA" b="1" dirty="0">
                <a:latin typeface="Arial"/>
                <a:cs typeface="Arial"/>
              </a:rPr>
              <a:t>ملاحظة:  هذه شريحة غلاف - فهي ليست جزءاً من الشرائح المرقمة في دليل الميسر. </a:t>
            </a:r>
            <a:r>
              <a:rPr lang="ar-SA" smtClean="0">
                <a:latin typeface="Arial"/>
                <a:cs typeface="Arial"/>
              </a:rPr>
              <a:t> </a:t>
            </a:r>
          </a:p>
          <a:p>
            <a:pPr rtl="1" eaLnBrk="1" hangingPunct="1">
              <a:spcBef>
                <a:spcPct val="0"/>
              </a:spcBef>
            </a:pPr>
            <a:endParaRPr lang="ar-SA" dirty="0"/>
          </a:p>
        </p:txBody>
      </p:sp>
      <p:sp>
        <p:nvSpPr>
          <p:cNvPr id="33796" name="Slide Number Placeholder 3"/>
          <p:cNvSpPr>
            <a:spLocks noGrp="1"/>
          </p:cNvSpPr>
          <p:nvPr>
            <p:ph type="sldNum" sz="quarter" idx="5"/>
          </p:nvPr>
        </p:nvSpPr>
        <p:spPr bwMode="auto">
          <a:noFill/>
          <a:ln>
            <a:miter lim="800000"/>
            <a:headEnd/>
            <a:tailEnd/>
          </a:ln>
        </p:spPr>
        <p:txBody>
          <a:bodyPr/>
          <a:lstStyle/>
          <a:p>
            <a:pPr rtl="1"/>
            <a:fld id="{F92A7E51-C274-4468-BF96-9236C4FF08EC}" type="slidenum">
              <a:rPr lang="en-US">
                <a:solidFill>
                  <a:prstClr val="black"/>
                </a:solidFill>
              </a:rPr>
              <a:pPr/>
              <a:t>1</a:t>
            </a:fld>
            <a:endParaRPr lang="ar-SA">
              <a:solidFill>
                <a:prstClr val="black"/>
              </a:solidFill>
            </a:endParaRPr>
          </a:p>
        </p:txBody>
      </p:sp>
    </p:spTree>
    <p:extLst>
      <p:ext uri="{BB962C8B-B14F-4D97-AF65-F5344CB8AC3E}">
        <p14:creationId xmlns:p14="http://schemas.microsoft.com/office/powerpoint/2010/main" val="40710752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في مجموعاتك الصغيرة، ناقش كيف تشرح عادةً ديناميكيات عنف الشريك للناجيات. هل يتغير تفسيرك عند العمل مع ثقافات مختلفة أو في سياقات مختلفة؟ هل تستخدم أدوات أو رسوم بيانية؟</a:t>
            </a:r>
          </a:p>
          <a:p>
            <a:pPr rtl="1"/>
            <a:endParaRPr lang="ar-SA" baseline="0" dirty="0"/>
          </a:p>
          <a:p>
            <a:pPr algn="r" rtl="1"/>
            <a:r>
              <a:rPr lang="ar-SA" smtClean="0">
                <a:latin typeface="Arial"/>
                <a:cs typeface="Arial"/>
              </a:rPr>
              <a:t>كن مستعداً لمشاركة مناقشاتك وأفضل الممارسات الخاصة بك مع المجموعة الأكبر. </a:t>
            </a:r>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10</a:t>
            </a:fld>
            <a:endParaRPr lang="ar-SA"/>
          </a:p>
        </p:txBody>
      </p:sp>
    </p:spTree>
    <p:extLst>
      <p:ext uri="{BB962C8B-B14F-4D97-AF65-F5344CB8AC3E}">
        <p14:creationId xmlns:p14="http://schemas.microsoft.com/office/powerpoint/2010/main" val="25430659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الآن بعد أن فهمنا لماذا وكيف يحدث عنف الشريك، دعونا نتحدث عن عواقب عنف الشريك . تؤثر العواقب على جميع جوانب حياة المرأة: الصحة العقلية والعافية والصحة الجنسية والصحة الجسدية، وتجلب معها الوصمة والعزلة والعار. وتعيش الناجيات في كثير من الأحيان في خوف دائم على حياتهم وحياة أطفالهم مما يسهم في المستوى الكبير من الضغط الذي يعانون منه. ونحن نعلم من الأبحاث أن مستويات مرتفعة من الضغط المستمر لها آثار سلبية على الجسم من حيث الصحة الجسدية والعقلية. </a:t>
            </a:r>
          </a:p>
          <a:p>
            <a:pPr rtl="1"/>
            <a:endParaRPr lang="ar-SA" baseline="0" dirty="0"/>
          </a:p>
          <a:p>
            <a:pPr algn="r" rtl="1"/>
            <a:r>
              <a:rPr lang="ar-SA" smtClean="0">
                <a:latin typeface="Arial"/>
                <a:cs typeface="Arial"/>
              </a:rPr>
              <a:t>بالإضافة إلى ذلك، من المرجح أن تكون الناجيات في وضع الصراع على البقاء ودائماً على استعداد للكفاح أو الفرار أو الجمود (ردود الفعل الثلاثة للحالات المهددة للحياة). </a:t>
            </a:r>
          </a:p>
          <a:p>
            <a:pPr algn="r" rtl="1"/>
            <a:r>
              <a:rPr lang="ar-SA" smtClean="0">
                <a:latin typeface="Arial"/>
                <a:cs typeface="Arial"/>
              </a:rPr>
              <a:t>فالعيش مع الاعتداء له آثار معنوية كبيرة على الناجية ويمكن أن يؤدي إلى مشاعر الحزن والعزلة التي كثيراً ما تتفاقم بسبب لوم الذات ومشاعر انعدام القيمة. </a:t>
            </a:r>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11</a:t>
            </a:fld>
            <a:endParaRPr lang="ar-SA"/>
          </a:p>
        </p:txBody>
      </p:sp>
    </p:spTree>
    <p:extLst>
      <p:ext uri="{BB962C8B-B14F-4D97-AF65-F5344CB8AC3E}">
        <p14:creationId xmlns:p14="http://schemas.microsoft.com/office/powerpoint/2010/main" val="25275769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بعد أخذ كل ما ناقشنا بعين الاعتبار؛ قد تسأل "لماذا تريد دائماً المرأة البقاء في علاقة مسيئة؟"  دعونا نتحدث عن ذلك.  </a:t>
            </a:r>
            <a:r>
              <a:rPr lang="ar-SA" b="1" baseline="0" dirty="0">
                <a:latin typeface="Arial"/>
                <a:cs typeface="Arial"/>
              </a:rPr>
              <a:t>**تبادل الأفكار مع المشاركين حول ما الأسباب التي قد تواجهها المرأة للبقاء في علاقة مسيئة.  الردود المسجلة على لوحة الرسم البياني.  ثم راجع المحتوى على الشريحة.</a:t>
            </a:r>
          </a:p>
          <a:p>
            <a:pPr rtl="1"/>
            <a:endParaRPr lang="ar-SA" baseline="0" dirty="0"/>
          </a:p>
          <a:p>
            <a:pPr algn="r" rtl="1"/>
            <a:r>
              <a:rPr lang="ar-SA" smtClean="0">
                <a:latin typeface="Arial"/>
                <a:cs typeface="Arial"/>
              </a:rPr>
              <a:t>تتضمن الأسباب الشائعة الحب والأمل في أن يتغير الشريك، والخوف من الانتقام وقلة وجود وسائل بديلة للدعم الاقتصادي وعدم وجود مكان آمن للعيش والقلق على الأطفال وقلة الدعم من الأسرة و/أو الأصدقاء والوصمة والخوف من فقدان حضانة الأطفال والضغط من الأسرة والأصدقاء والمجتمع على البقاء. </a:t>
            </a:r>
          </a:p>
          <a:p>
            <a:pPr rtl="1"/>
            <a:endParaRPr lang="ar-SA" baseline="0" dirty="0"/>
          </a:p>
          <a:p>
            <a:pPr algn="r" rtl="1"/>
            <a:r>
              <a:rPr lang="ar-SA" smtClean="0">
                <a:latin typeface="Arial"/>
                <a:cs typeface="Arial"/>
              </a:rPr>
              <a:t>وتقيِّم الناجيات باستمرار مخاطر البقاء والمغادرة؛ يبقى الناجون في كثير من الأحيان على أساس خطر محسوب مع أخذ جميع العوامل الموجودة في الشريحة في الاعتبار. </a:t>
            </a:r>
            <a:r>
              <a:rPr lang="ar-SA" sz="1200" kern="1200" baseline="0" dirty="0">
                <a:solidFill>
                  <a:schemeClr val="tx1"/>
                </a:solidFill>
                <a:latin typeface="Arial"/>
                <a:cs typeface="Arial"/>
              </a:rPr>
              <a:t>فالأعراف الثقافية والاجتماعية التقليدية ونقص الموارد تجعل من غير المحتمل أن يكون هناك مأوى آمن أو خيار دائم آخر للنساء لكي يغيرن مكانهن بأمان. وعلاوة على ذلك، فإن العديد من النساء قد لا يفكرن حتى في المغادرة لأنهن تم التأثير عليهن اجتماعياً للاعتقاد بأن الاعتداء أمر طبيعي وجزء من الحياة كمرأة.  حتى إذا كن يرغبن في المغادرة، فهناك العديد من الحواجز أمام القيام بذلك. </a:t>
            </a:r>
          </a:p>
          <a:p>
            <a:pPr algn="r" rtl="1">
              <a:buFont typeface="Arial" pitchFamily="34" charset="0"/>
              <a:buChar char="•"/>
            </a:pPr>
            <a:r>
              <a:rPr lang="ar-SA" sz="1200" kern="1200" baseline="0" dirty="0">
                <a:solidFill>
                  <a:schemeClr val="tx1"/>
                </a:solidFill>
                <a:latin typeface="Arial"/>
                <a:cs typeface="Arial"/>
              </a:rPr>
              <a:t> من المحتمل أن يكون الهروب من المعتدي خطراً للغاية على الناجية والآخرين في حياتها. وغالباً ما يطارد المعتدون الناجيات ويتبعونهن ويهددون أي شخص قد يدعمهن.  وتتعرض النساء لخطر شديد من التعرض للقتل على أيدي المعتدي عليهن عند محاولتهن المغادرة أو بعدها.  </a:t>
            </a:r>
          </a:p>
          <a:p>
            <a:pPr algn="r" rtl="1">
              <a:buFont typeface="Arial" pitchFamily="34" charset="0"/>
              <a:buChar char="•"/>
            </a:pPr>
            <a:r>
              <a:rPr lang="ar-SA" sz="1200" kern="1200" baseline="0" dirty="0">
                <a:solidFill>
                  <a:schemeClr val="tx1"/>
                </a:solidFill>
                <a:latin typeface="Arial"/>
                <a:cs typeface="Arial"/>
              </a:rPr>
              <a:t> ومن المهم أيضاً أن نفهم أن المرأة المتوسطة تحاول أن تغادر 7 مرات قبل أن تفعل ذلك بنجاح (هذه إحصائية الولايات المتحدة، ولكن من المهم مشاركة أنها قد تكون أعلى في أماكن أخرى)</a:t>
            </a:r>
          </a:p>
          <a:p>
            <a:pPr rtl="1"/>
            <a:endParaRPr lang="ar-SA" sz="1200" kern="1200" baseline="0" dirty="0">
              <a:solidFill>
                <a:schemeClr val="tx1"/>
              </a:solidFill>
              <a:latin typeface="Arial"/>
              <a:ea typeface="Arial"/>
              <a:cs typeface="Arial"/>
            </a:endParaRPr>
          </a:p>
          <a:p>
            <a:pPr algn="r" rtl="1"/>
            <a:r>
              <a:rPr lang="ar-SA" sz="1200" kern="1200" baseline="0" dirty="0">
                <a:solidFill>
                  <a:schemeClr val="tx1"/>
                </a:solidFill>
                <a:latin typeface="Arial"/>
                <a:cs typeface="Arial"/>
              </a:rPr>
              <a:t>على هذا النحو، ينبغي ألا تفترض أو توصل فكرة أن المغادرة ستكون أفضل للناجية؛ لا تنصحها بالمغادرة.</a:t>
            </a:r>
            <a:endParaRPr lang="ar-SA" baseline="0" dirty="0"/>
          </a:p>
          <a:p>
            <a:pPr rtl="1"/>
            <a:endParaRPr lang="ar-SA" baseline="0" dirty="0"/>
          </a:p>
          <a:p>
            <a:pPr algn="r" rtl="1"/>
            <a:r>
              <a:rPr lang="ar-SA" b="1" baseline="0" dirty="0">
                <a:latin typeface="Arial"/>
                <a:cs typeface="Arial"/>
              </a:rPr>
              <a:t>**إذا كان لديك الوقت، فيمكنك أيضاً مراجعة هذا المحتوى مع النشاط الذي يوضح نفس الرسالة. يستغرق النشاط ما بين 20-30 دقيقة.  التعليمات أدناه:</a:t>
            </a:r>
          </a:p>
          <a:p>
            <a:pPr rtl="1"/>
            <a:endParaRPr lang="ar-SA" b="1" baseline="0" dirty="0"/>
          </a:p>
          <a:p>
            <a:pPr algn="r" rtl="1">
              <a:buFont typeface="Arial" pitchFamily="34" charset="0"/>
              <a:buChar char="•"/>
            </a:pPr>
            <a:r>
              <a:rPr lang="ar-SA" b="1" baseline="0" dirty="0">
                <a:latin typeface="Arial"/>
                <a:cs typeface="Arial"/>
              </a:rPr>
              <a:t>اصنع لوحتي رسم بياني تحتوي على رمز/شكل امرأة في الوسط.    </a:t>
            </a:r>
          </a:p>
          <a:p>
            <a:pPr algn="r" rtl="1">
              <a:buFont typeface="Arial" pitchFamily="34" charset="0"/>
              <a:buChar char="•"/>
            </a:pPr>
            <a:r>
              <a:rPr lang="ar-SA" b="1" baseline="0" dirty="0">
                <a:latin typeface="Arial"/>
                <a:cs typeface="Arial"/>
              </a:rPr>
              <a:t> قم بتسمية إحدى اللوحتين "البقاء".  وتسمية الأخرى "المغادرة" وقم بتعليقهما جنباً إلى جنب على الحائط.  يمكنك حتى إعطاء "اسم" للمرأة. </a:t>
            </a:r>
          </a:p>
          <a:p>
            <a:pPr algn="r" rtl="1">
              <a:buFont typeface="Arial" pitchFamily="34" charset="0"/>
              <a:buChar char="•"/>
            </a:pPr>
            <a:r>
              <a:rPr lang="ar-SA" b="1" baseline="0" dirty="0">
                <a:latin typeface="Arial"/>
                <a:cs typeface="Arial"/>
              </a:rPr>
              <a:t> قم بتوزيع اثنين من الملصقات الملونة المختلفة أو الأوراق الصغيرة على المشاركين واطلب منهم الكتابة على لون واحد من الملصقات التذكيرية الأسباب التي تكمن وراء ترك امرأة لعلاقة مسيئة.  </a:t>
            </a:r>
          </a:p>
          <a:p>
            <a:pPr algn="r" rtl="1">
              <a:buFont typeface="Arial" pitchFamily="34" charset="0"/>
              <a:buChar char="•"/>
            </a:pPr>
            <a:r>
              <a:rPr lang="ar-SA" b="1" baseline="0" dirty="0">
                <a:latin typeface="Arial"/>
                <a:cs typeface="Arial"/>
              </a:rPr>
              <a:t> على اللون الآخر من الملصقات اطلب منهم أسباب بقاء المرأة.  </a:t>
            </a:r>
          </a:p>
          <a:p>
            <a:pPr algn="r" rtl="1">
              <a:buFont typeface="Arial" pitchFamily="34" charset="0"/>
              <a:buChar char="•"/>
            </a:pPr>
            <a:r>
              <a:rPr lang="ar-SA" b="1" baseline="0" dirty="0">
                <a:latin typeface="Arial"/>
                <a:cs typeface="Arial"/>
              </a:rPr>
              <a:t> اطلب منهم وضع سبب واحد لكل ملصق / ورقة.  </a:t>
            </a:r>
          </a:p>
          <a:p>
            <a:pPr algn="r" rtl="1">
              <a:buFont typeface="Arial" pitchFamily="34" charset="0"/>
              <a:buChar char="•"/>
            </a:pPr>
            <a:r>
              <a:rPr lang="ar-SA" b="1" baseline="0" dirty="0">
                <a:latin typeface="Arial"/>
                <a:cs typeface="Arial"/>
              </a:rPr>
              <a:t> اجمع الملصقات / الأوراق من المشاركين بمجرد كتابتهم لها وضع تلك التي تحتوي على أسباب البقاء حول المرأة على لوحة الرسم البياني المسماة "البقاء".   وتلك التي تحتوي على أسباب المغادرة حول المرأة على لوحة الرسم البياني المسماة "المغادرة".  يمكن أيضاً أن تسمح للمشاركين القدوم إلى لوحة الرسم البياني ووضع ملصقاتهم التذكيرية على لوحة المجموعة الخاصة بهم.  </a:t>
            </a:r>
          </a:p>
          <a:p>
            <a:pPr algn="r" rtl="1">
              <a:buFont typeface="Arial" pitchFamily="34" charset="0"/>
              <a:buChar char="•"/>
            </a:pPr>
            <a:r>
              <a:rPr lang="ar-SA" b="1" baseline="0" dirty="0">
                <a:latin typeface="Arial"/>
                <a:cs typeface="Arial"/>
              </a:rPr>
              <a:t> بمجرد أن تكون لديك جميع الملاحظات التذكيرية/صفحات الورق على لوحة الرسم البياني المناسبة راجع محتواها على كل جانب أو اطلب من المشاركين القدوم وإلقاء نظرة.  </a:t>
            </a:r>
          </a:p>
          <a:p>
            <a:pPr algn="r" rtl="1">
              <a:buFont typeface="Arial" pitchFamily="34" charset="0"/>
              <a:buChar char="•"/>
            </a:pPr>
            <a:r>
              <a:rPr lang="ar-SA" b="1" baseline="0" dirty="0">
                <a:latin typeface="Arial"/>
                <a:cs typeface="Arial"/>
              </a:rPr>
              <a:t>  ثم اطلب من المشاركين التفكير في ما قاموا بإنشائه.  ما الذي يلاحظونه؟  </a:t>
            </a:r>
          </a:p>
          <a:p>
            <a:pPr algn="r" rtl="1">
              <a:buFont typeface="Arial" pitchFamily="34" charset="0"/>
              <a:buChar char="•"/>
            </a:pPr>
            <a:r>
              <a:rPr lang="ar-SA" b="1" baseline="0" dirty="0">
                <a:latin typeface="Arial"/>
                <a:cs typeface="Arial"/>
              </a:rPr>
              <a:t> الفكرة هي أنه من المرجح أن تكون هناك نفس الأسباب إن لم يكن المزيد منها للبقاء وسوف توصل رسالة أنه ليس خياراً سهلاً على المرأة مغادرة علاقة مسيئة.</a:t>
            </a:r>
          </a:p>
          <a:p>
            <a:pPr algn="r" rtl="1">
              <a:buFont typeface="Arial" pitchFamily="34" charset="0"/>
              <a:buChar char="•"/>
            </a:pPr>
            <a:r>
              <a:rPr lang="ar-SA" b="1" baseline="0" dirty="0">
                <a:latin typeface="Arial"/>
                <a:cs typeface="Arial"/>
              </a:rPr>
              <a:t>كما يجب التأكد من إيصال فكرة أننا كعاملين اجتماعيين لا ينبغي أن نفترض أن المغادرة هي الخيار الأفضل أو أن ننصح الناجيات بالقيام بذلك.  تأكد من توجيه هذه الرسالة إلى المنازل إذا لم تظهر من المجموعة**</a:t>
            </a:r>
            <a:endParaRPr lang="ar-SA" b="1"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12</a:t>
            </a:fld>
            <a:endParaRPr lang="ar-SA"/>
          </a:p>
        </p:txBody>
      </p:sp>
    </p:spTree>
    <p:extLst>
      <p:ext uri="{BB962C8B-B14F-4D97-AF65-F5344CB8AC3E}">
        <p14:creationId xmlns:p14="http://schemas.microsoft.com/office/powerpoint/2010/main" val="24618276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buFont typeface="Arial" charset="0"/>
              <a:buNone/>
            </a:pPr>
            <a:r>
              <a:rPr lang="ar-SA" smtClean="0">
                <a:latin typeface="Arial"/>
                <a:cs typeface="Arial"/>
              </a:rPr>
              <a:t>تذكر أن عنف الشريك ليس منفصلاً أو مختلفاً عن حالات العنف المبني على النوع الاجتماعي الأخرى. في الواقع، إن عنف الشريك شائع للغاية، ويتألف من جميع أشكال العنف الأخرى على حد سواء. على سبيل المثال، الناجية التي اغتصبها زوجها تحتاج إلى نفس الإحالات والخدمات كناجية تعرضت للاغتصاب من قبل شخص غريب. إلا أنها قد تحتاج إلى خدمات ودعم إضافية - بما في ذلك التركيز القوي على السلامة، حيث من المرجح أن تكون الناجية تعيش مع المعتدي، وبالتالي تظل معرضة للخطر، بالإضافة إلى الخدمات الأخرى مثل الملاجئ، حيثما وجدت. </a:t>
            </a:r>
          </a:p>
          <a:p>
            <a:pPr rtl="1"/>
            <a:endParaRPr lang="ar-SA" dirty="0"/>
          </a:p>
          <a:p>
            <a:pPr algn="r" rtl="1"/>
            <a:r>
              <a:rPr lang="ar-SA" smtClean="0">
                <a:latin typeface="Arial"/>
                <a:cs typeface="Arial"/>
              </a:rPr>
              <a:t>إذا كانت الملاجئ موجودة في سياقك، فتأكد من مناقشة مزاياها وعيوبها مع المشرف/الفريق الخاص بك قبل الرجوع إلى هذه الخدمات - إذا كانت الملاجئ غير مصممة ومنفذة بشكل جيد، فيمكن أن تسبب مخاطر إضافية للناجيات. على سبيل المثال، إذا كان المجتمع يعرف أن المأوى مخصص للناجيات من عنف الشريك، فإن الأزواج/المعتدين سيعرفون أين يجدون زوجاتهم وإذا لم يتم توفير الأمن الكافي فإن ذلك سيخلق مخاطر بالنسبة لهن. </a:t>
            </a:r>
          </a:p>
          <a:p>
            <a:pPr rtl="1"/>
            <a:endParaRPr lang="ar-SA" baseline="0" dirty="0"/>
          </a:p>
          <a:p>
            <a:pPr algn="r" rtl="1"/>
            <a:r>
              <a:rPr lang="ar-SA" smtClean="0">
                <a:latin typeface="Arial"/>
                <a:cs typeface="Arial"/>
              </a:rPr>
              <a:t>وكثيراً ما تُطرح الوساطة كخدمة في حالات عنف الشريك - ستتم مناقشة ذلك بمزيد من التفصيل في الوحدة 15ب. </a:t>
            </a:r>
            <a:endParaRPr lang="ar-SA"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13</a:t>
            </a:fld>
            <a:endParaRPr lang="ar-SA"/>
          </a:p>
        </p:txBody>
      </p:sp>
    </p:spTree>
    <p:extLst>
      <p:ext uri="{BB962C8B-B14F-4D97-AF65-F5344CB8AC3E}">
        <p14:creationId xmlns:p14="http://schemas.microsoft.com/office/powerpoint/2010/main" val="12189794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في مجموعات صغيرة لا يزيد عدد أفرادها عن 5، ناقش تخطيط السلامة الذي تقوم به حالياً مع الناجيات من عنف الشريك في برنامجك وتجاربك مع تخطيط السلامة.</a:t>
            </a:r>
            <a:r>
              <a:rPr lang="ar-SA" sz="1200" dirty="0">
                <a:latin typeface="Arial"/>
                <a:cs typeface="Arial"/>
              </a:rPr>
              <a:t> فيما يلي بعض الأسئلة التي يمكنك الإجابة عنها: ما بعض أفضل الممارسات؟ ما الذي يمكن تحسينه؟ بعد 10 دقائق من المناقشة، سنعود إلى المجموعة الأكبر للمشاركة مرة أخرى. </a:t>
            </a:r>
            <a:endParaRPr lang="ar-SA" sz="1200" dirty="0"/>
          </a:p>
          <a:p>
            <a:pPr rtl="1"/>
            <a:endParaRPr lang="ar-SA"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14</a:t>
            </a:fld>
            <a:endParaRPr lang="ar-SA"/>
          </a:p>
        </p:txBody>
      </p:sp>
    </p:spTree>
    <p:extLst>
      <p:ext uri="{BB962C8B-B14F-4D97-AF65-F5344CB8AC3E}">
        <p14:creationId xmlns:p14="http://schemas.microsoft.com/office/powerpoint/2010/main" val="18641438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z="1200" b="1" kern="1200" baseline="0" dirty="0">
                <a:solidFill>
                  <a:schemeClr val="tx1"/>
                </a:solidFill>
                <a:latin typeface="Arial"/>
                <a:cs typeface="Arial"/>
              </a:rPr>
              <a:t>**</a:t>
            </a:r>
            <a:r>
              <a:rPr lang="ar-SA" smtClean="0">
                <a:latin typeface="Arial"/>
                <a:cs typeface="Arial"/>
              </a:rPr>
              <a:t>غالباً ما يكون تخطيط السلامة مفهوماً صعباً للغاية لنقله إلى المشاركين، لا سيما في حالات الاعتداء المستمر مثل عنف الشريك.</a:t>
            </a:r>
            <a:r>
              <a:rPr lang="ar-SA" b="1" baseline="0" dirty="0">
                <a:latin typeface="Arial"/>
                <a:cs typeface="Arial"/>
              </a:rPr>
              <a:t> في هذه الحالات، تخطيط السلامة يستند حقاً إلى اتخاذ نهج التخفيف من المخاطر أو الحد من الضرر للوضع وإعداد الناجية إذا/عندما تحتاج إلى المغادرة أو تختار ذلك (سواء بشكل مؤقت أو دائم).   قد يكون من الصعب على المشاركين فهم وأيضاً قبول أن تخطيط السلامة في هذه الحالات لا يتعلق بالضرورة بكيفية "وقف الاعتداء من الحدوث مرة أخرى" أو "حماية الناجي/الناجية من مزيد من الاعتداء."</a:t>
            </a:r>
            <a:endParaRPr lang="ar-SA" sz="1200" kern="1200" baseline="0" dirty="0">
              <a:solidFill>
                <a:schemeClr val="tx1"/>
              </a:solidFill>
              <a:latin typeface="Arial"/>
              <a:ea typeface="Arial"/>
              <a:cs typeface="Arial"/>
            </a:endParaRPr>
          </a:p>
          <a:p>
            <a:pPr rtl="1"/>
            <a:endParaRPr lang="ar-SA" sz="1200" kern="1200" baseline="0" dirty="0">
              <a:solidFill>
                <a:schemeClr val="tx1"/>
              </a:solidFill>
              <a:latin typeface="Arial"/>
              <a:ea typeface="Arial"/>
              <a:cs typeface="Arial"/>
            </a:endParaRPr>
          </a:p>
          <a:p>
            <a:pPr algn="r" rtl="1"/>
            <a:r>
              <a:rPr lang="ar-SA" sz="1200" kern="1200" baseline="0" dirty="0">
                <a:solidFill>
                  <a:schemeClr val="tx1"/>
                </a:solidFill>
                <a:latin typeface="Arial"/>
                <a:cs typeface="Arial"/>
              </a:rPr>
              <a:t>وباعتبارك عامل اجتماعي، فإن دورك الأساسي في العمل مع الناجيات من عنف الشريك من أجل السلامة يتمثل في التركيز على الطرق التي يمكنهن بها التقليل من خطر العنف الجسدي ومساعدتهن على التفكير في ما يمكنهن القيام به إذا اضطررن إلى المغادرة بشكل مؤقت أو دائم. </a:t>
            </a:r>
            <a:r>
              <a:rPr lang="ar-SA" smtClean="0">
                <a:latin typeface="Arial"/>
                <a:cs typeface="Arial"/>
              </a:rPr>
              <a:t>عند تقييم السلامة، سوف تعمل مع الناجية من أجل تقييم المخاطر التي تهدد شعورها بالسلامة، وتحديد الظروف التي تكون فيها الناجية أكثر عرضة للخطر، وغيرها من مخاطر إلحاق الضرر من المعتدي.   </a:t>
            </a:r>
            <a:endParaRPr lang="ar-SA" dirty="0"/>
          </a:p>
          <a:p>
            <a:pPr rtl="1"/>
            <a:endParaRPr lang="ar-SA" dirty="0"/>
          </a:p>
          <a:p>
            <a:pPr algn="r" rtl="1"/>
            <a:r>
              <a:rPr lang="ar-SA" smtClean="0">
                <a:latin typeface="Arial"/>
                <a:cs typeface="Arial"/>
              </a:rPr>
              <a:t>لقد تحدثنا بالفعل عن تخطيط السلامة في وحدات التدريب السابقة (على سبيل المثال، عندما ناقشنا تخطيط إجراءات الحالة) - تذكر أن ما نتحدث عنه هنا لا يختلف عن نوع التخطيط الذي تحدثنا عنه بالفعل. علاوة على ذلك، نحن بصدد إجراء تقييمات السلامة والتخطيط للسلامة بمزيد من التفصيل الآن لأن هذه الأمور ذات أهمية خاصة عندما نتحدث عن عنف الشريك - حيث إن الناجية غالباً ما تعيش مع المعتدي وقد تكون معرضة للخطر باستمرار.</a:t>
            </a:r>
            <a:endParaRPr lang="ar-SA"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15</a:t>
            </a:fld>
            <a:endParaRPr lang="ar-SA"/>
          </a:p>
        </p:txBody>
      </p:sp>
    </p:spTree>
    <p:extLst>
      <p:ext uri="{BB962C8B-B14F-4D97-AF65-F5344CB8AC3E}">
        <p14:creationId xmlns:p14="http://schemas.microsoft.com/office/powerpoint/2010/main" val="3464322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يمكن تقييم شعور الناجية بالسلامة من خلال طرح الأسئلة المفتوحة والمغلقة البسيطة حول حالتها.  إذا بدا الأمر مناسباً وملائماً في السياق الخاص بك، يمكنك أيضاً استخدام مقياس معها، طالباً منها وضع شعورها بالسلامة على مقياس من 1-5 حيث يعني 1 غير آمنة للغاية و5 يعني آمنة جداً. </a:t>
            </a:r>
            <a:endParaRPr lang="ar-SA"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16</a:t>
            </a:fld>
            <a:endParaRPr lang="ar-SA"/>
          </a:p>
        </p:txBody>
      </p:sp>
    </p:spTree>
    <p:extLst>
      <p:ext uri="{BB962C8B-B14F-4D97-AF65-F5344CB8AC3E}">
        <p14:creationId xmlns:p14="http://schemas.microsoft.com/office/powerpoint/2010/main" val="1558986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z="1200" kern="1200" baseline="0" dirty="0">
                <a:solidFill>
                  <a:schemeClr val="tx1"/>
                </a:solidFill>
                <a:latin typeface="Arial"/>
                <a:cs typeface="Arial"/>
              </a:rPr>
              <a:t>كل معتدي له أنماط مختلفة للاعتداء. وينبغي أن يكون جزء من تقييم السلامة الخاص بك هو تحديد وفهم تلك الأنماط. القيام بذلك يمكن أن يساعد الناجية على التخطيط أو التجنب أو الاستجابة بشكل أفضل. بعض النساء سوف يعرفن بالفعل ما هي الأنماط، والبعض الآخر بحاجة لمساعدتك للتفكير في الموقف وكشف النقاب عنها.</a:t>
            </a:r>
          </a:p>
          <a:p>
            <a:pPr rtl="1"/>
            <a:endParaRPr lang="ar-SA" sz="1200" kern="1200" baseline="0" dirty="0">
              <a:solidFill>
                <a:schemeClr val="tx1"/>
              </a:solidFill>
              <a:latin typeface="Arial"/>
              <a:ea typeface="Arial"/>
              <a:cs typeface="Arial"/>
            </a:endParaRPr>
          </a:p>
          <a:p>
            <a:pPr algn="r" rtl="1"/>
            <a:r>
              <a:rPr lang="ar-SA" sz="1200" kern="1200" baseline="0" dirty="0">
                <a:solidFill>
                  <a:schemeClr val="tx1"/>
                </a:solidFill>
                <a:latin typeface="Arial"/>
                <a:cs typeface="Arial"/>
              </a:rPr>
              <a:t>يمكنك استخدام أسئلة مفتوحة (مثل الأسئلة أدناه) لتشجيع الناجية على التفكير بدقة في حالات العنف السابقة.</a:t>
            </a:r>
            <a:endParaRPr lang="ar-SA" baseline="0" dirty="0"/>
          </a:p>
          <a:p>
            <a:pPr rtl="1"/>
            <a:endParaRPr lang="ar-SA" baseline="0" dirty="0"/>
          </a:p>
          <a:p>
            <a:pPr algn="r" rtl="1"/>
            <a:r>
              <a:rPr lang="ar-SA" b="1" baseline="0" dirty="0">
                <a:latin typeface="Arial"/>
                <a:cs typeface="Arial"/>
              </a:rPr>
              <a:t>(*يمكنك أن تطلب من متطوعين قراءة الأسئلة بصوت عال*)</a:t>
            </a:r>
          </a:p>
          <a:p>
            <a:pPr rtl="1"/>
            <a:endParaRPr lang="ar-SA" b="1" baseline="0" dirty="0"/>
          </a:p>
          <a:p>
            <a:pPr algn="r" rtl="1">
              <a:buFont typeface="Arial" pitchFamily="34" charset="0"/>
              <a:buChar char="•"/>
            </a:pPr>
            <a:r>
              <a:rPr lang="ar-SA" sz="1200" kern="1200" baseline="0" dirty="0">
                <a:solidFill>
                  <a:schemeClr val="tx1"/>
                </a:solidFill>
                <a:latin typeface="Arial"/>
                <a:cs typeface="Arial"/>
              </a:rPr>
              <a:t>هل يمكنك إخباري عن بعض الأوقات التي شعرت فيها بعدم الأمان أكثر حول زوجك/ شريكك؟ </a:t>
            </a:r>
          </a:p>
          <a:p>
            <a:pPr algn="r" rtl="1">
              <a:buFont typeface="Arial" pitchFamily="34" charset="0"/>
              <a:buChar char="•"/>
            </a:pPr>
            <a:r>
              <a:rPr lang="ar-SA" sz="1200" kern="1200" baseline="0" dirty="0">
                <a:solidFill>
                  <a:schemeClr val="tx1"/>
                </a:solidFill>
                <a:latin typeface="Arial"/>
                <a:cs typeface="Arial"/>
              </a:rPr>
              <a:t>ما الذي لاحظتيه عن زوجك/شريكك خلال تلك الأوقات التي تشعرين فيها بعدم الأمان؟ (ماذا يفعل؟ كيف يكون مزاجه؟)</a:t>
            </a:r>
          </a:p>
          <a:p>
            <a:pPr algn="r" rtl="1">
              <a:buFont typeface="Arial" pitchFamily="34" charset="0"/>
              <a:buChar char="•"/>
            </a:pPr>
            <a:r>
              <a:rPr lang="ar-SA" sz="1200" kern="1200" baseline="0" dirty="0">
                <a:solidFill>
                  <a:schemeClr val="tx1"/>
                </a:solidFill>
                <a:latin typeface="Arial"/>
                <a:cs typeface="Arial"/>
              </a:rPr>
              <a:t> ما الذي يحدث من حولك خلال تلك الأوقات عندما تشعرين بعدم الأمان؟ (هل أنت في مكان معين؟ هل هو وقت معين من اليوم؟ هل أنت وحدك معه؟ إن لم تكوني كذلك، فمن معك؟)</a:t>
            </a:r>
          </a:p>
          <a:p>
            <a:pPr algn="r" rtl="1">
              <a:buFont typeface="Arial" pitchFamily="34" charset="0"/>
              <a:buChar char="•"/>
            </a:pPr>
            <a:r>
              <a:rPr lang="ar-SA" sz="1200" kern="1200" baseline="0" dirty="0">
                <a:solidFill>
                  <a:schemeClr val="tx1"/>
                </a:solidFill>
                <a:latin typeface="Arial"/>
                <a:cs typeface="Arial"/>
              </a:rPr>
              <a:t> هل لاحظت أي شيء على وجه الخصوص يحدث قبل العنف؟</a:t>
            </a:r>
            <a:endParaRPr lang="ar-SA" b="1" baseline="0" dirty="0"/>
          </a:p>
          <a:p>
            <a:pPr rtl="1"/>
            <a:endParaRPr lang="ar-SA" b="1" baseline="0" dirty="0"/>
          </a:p>
          <a:p>
            <a:pPr algn="r" rtl="1"/>
            <a:r>
              <a:rPr lang="ar-SA" b="0" dirty="0">
                <a:latin typeface="Arial"/>
                <a:cs typeface="Arial"/>
              </a:rPr>
              <a:t>عندما تسأل هذه الأسئلة، من المهم جداً أن تؤكد للناجية أنك لا تقترح أنها تستطيع القيام بأي شيء للسيطرة على العنف الواقع أو تغييره، بل ما نركز عليه هو التخفيف من المخاطر/الحد من الضرر.  </a:t>
            </a:r>
            <a:endParaRPr lang="ar-SA" b="0"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17</a:t>
            </a:fld>
            <a:endParaRPr lang="ar-SA"/>
          </a:p>
        </p:txBody>
      </p:sp>
    </p:spTree>
    <p:extLst>
      <p:ext uri="{BB962C8B-B14F-4D97-AF65-F5344CB8AC3E}">
        <p14:creationId xmlns:p14="http://schemas.microsoft.com/office/powerpoint/2010/main" val="15097642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buFont typeface="Arial" pitchFamily="34" charset="0"/>
              <a:buChar char="•"/>
            </a:pPr>
            <a:r>
              <a:rPr lang="ar-SA" sz="1200" kern="1200" baseline="0" dirty="0">
                <a:solidFill>
                  <a:schemeClr val="tx1"/>
                </a:solidFill>
                <a:latin typeface="Arial"/>
                <a:cs typeface="Arial"/>
              </a:rPr>
              <a:t>فهم شخصية المعتدي وسلوكه العنيف في الماضي يمكن أن يساعدك والناجية على تقييم خطر الخطر الحالي الذي يحيط بها. وهذا أمر مهم بشكل خاص بسبب زيادة مخاطر الناجية بمجرد محاولتها الحصول على المساعدة. </a:t>
            </a:r>
          </a:p>
          <a:p>
            <a:pPr algn="r" rtl="1">
              <a:buFont typeface="Arial" pitchFamily="34" charset="0"/>
              <a:buChar char="•"/>
            </a:pPr>
            <a:r>
              <a:rPr lang="ar-SA" sz="1200" kern="1200" baseline="0" dirty="0">
                <a:solidFill>
                  <a:schemeClr val="tx1"/>
                </a:solidFill>
                <a:latin typeface="Arial"/>
                <a:cs typeface="Arial"/>
              </a:rPr>
              <a:t> ويمكن أن تكون أداة تقييم المخاطر مفيدة لتقييم مستوى الخطر الحالي. وهي قائمة أسئلة عن تعرض الناجية للعنف الجسدي ومخاطر العنف. وأي بند تجيب عليه الناجية بالإجابة بـ "نعم" يمكن أن يعرضهالخطر متزايد من العنف الجسدي الشديد. مع كل إجابة "نعم" إضافية، يزداد مستوى الخطر المحتمل. تجب عليك مراعاة هذه العوامل عند القيام بتخطيط السلامة لأن ذلك يعني أن أي إجراء تقوم به الناجية (بما في ذلك حضورها لرؤيتك) أمر محفوف بالمخاطر. </a:t>
            </a:r>
          </a:p>
          <a:p>
            <a:pPr rtl="1">
              <a:buFont typeface="Arial" pitchFamily="34" charset="0"/>
              <a:buNone/>
            </a:pPr>
            <a:endParaRPr lang="ar-SA" dirty="0">
              <a:solidFill>
                <a:schemeClr val="tx1"/>
              </a:solidFill>
            </a:endParaRPr>
          </a:p>
          <a:p>
            <a:pPr algn="r" rtl="1"/>
            <a:r>
              <a:rPr lang="ar-SA" smtClean="0">
                <a:latin typeface="Arial"/>
                <a:cs typeface="Arial"/>
              </a:rPr>
              <a:t>يمكنك بدء المحادثة من خلال شرح: </a:t>
            </a:r>
            <a:r>
              <a:rPr lang="ar-SA" sz="1200" i="1" kern="1200" baseline="0" dirty="0">
                <a:solidFill>
                  <a:schemeClr val="tx1"/>
                </a:solidFill>
                <a:latin typeface="Arial"/>
                <a:cs typeface="Arial"/>
              </a:rPr>
              <a:t>أود أن أسألك بعض الأسئلة حول العنف الذي كنت تتعرضين له وبشأن سلوك زوجك. بعض هذه الأسئلة قد يكون من الصعب بالنسبة لك الإجابة عنها - فقط ابذلي قصارى جهدك وأخبريني عندما تحتاجين إلى أخذ قسط من الراحة أو إذا كنت لا تريدين الإجابة على شيء ما. من فضلكأجيبيني بـ "نعم" أو "لا" أو "لا أعرف" عندما أسأل السؤال.</a:t>
            </a:r>
            <a:endParaRPr lang="ar-SA" baseline="0" dirty="0"/>
          </a:p>
          <a:p>
            <a:pPr marL="0" marR="0" indent="0" algn="l" defTabSz="914400" rtl="1" eaLnBrk="1" fontAlgn="auto" latinLnBrk="0" hangingPunct="1">
              <a:lnSpc>
                <a:spcPct val="100000"/>
              </a:lnSpc>
              <a:spcBef>
                <a:spcPts val="0"/>
              </a:spcBef>
              <a:spcAft>
                <a:spcPts val="0"/>
              </a:spcAft>
              <a:buClrTx/>
              <a:buSzTx/>
              <a:buFontTx/>
              <a:buNone/>
              <a:tabLst/>
              <a:defRPr/>
            </a:pPr>
            <a:endParaRPr lang="ar-SA" baseline="0" dirty="0"/>
          </a:p>
          <a:p>
            <a:pPr marL="0" marR="0" indent="0" algn="r" defTabSz="914400" rtl="1" eaLnBrk="1" fontAlgn="auto" latinLnBrk="0" hangingPunct="1">
              <a:lnSpc>
                <a:spcPct val="100000"/>
              </a:lnSpc>
              <a:spcBef>
                <a:spcPts val="0"/>
              </a:spcBef>
              <a:spcAft>
                <a:spcPts val="0"/>
              </a:spcAft>
              <a:buClrTx/>
              <a:buSzTx/>
              <a:buFontTx/>
              <a:buNone/>
              <a:tabLst/>
              <a:defRPr/>
            </a:pPr>
            <a:r>
              <a:rPr lang="ar-SA" sz="1200" b="1" dirty="0">
                <a:solidFill>
                  <a:schemeClr val="tx1"/>
                </a:solidFill>
                <a:latin typeface="Arial"/>
                <a:cs typeface="Arial"/>
              </a:rPr>
              <a:t>** احصل على نشرة أداة تقييم المخاطر من توجيهات إدارة حالة العنف المبني على النوع الاجتماعي (ص. 100 وأعطها للمشاركين) ** امنحهم بضع دقائق لمراجعتها واشرح أنك سوف تدرج هذه في نشاط في وقت لاحق. </a:t>
            </a:r>
            <a:endParaRPr lang="ar-SA" sz="1200" b="1" dirty="0">
              <a:solidFill>
                <a:schemeClr val="tx1"/>
              </a:solidFill>
            </a:endParaRPr>
          </a:p>
          <a:p>
            <a:pPr rtl="1"/>
            <a:endParaRPr lang="ar-SA"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18</a:t>
            </a:fld>
            <a:endParaRPr lang="ar-SA"/>
          </a:p>
        </p:txBody>
      </p:sp>
    </p:spTree>
    <p:extLst>
      <p:ext uri="{BB962C8B-B14F-4D97-AF65-F5344CB8AC3E}">
        <p14:creationId xmlns:p14="http://schemas.microsoft.com/office/powerpoint/2010/main" val="10252977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يرجى الدخول في مجموعات صغيرة؛ فإنها يمكن أن تكون نفس المجموعات في النشاط السابق أو المجموعات الجديدة. بالنسبة لهذا النشاط، سوف نشير إلى النشرة 15أ.1 وسوف تستخدم تقييم المخاطر الخاص بعنف الشريك الذي قمت بتسليمه في وقت سابق. قم بقراءة دراسة الحالة بمفردك ثم، كمجموعة، قوموا بتقييم سلامة الناجي/الناجية. بينما تقوم بذلك، سجل أي أسئلة لديك لم تتم الإجابة عليها في دراسة الحالة وأين توجد الثغرات في تقييم السلامة. بعد مناقشة الحالة في مجموعات صغيرة، سنقوم بمشاركة المجموعة الأكبر في بعض الثغرات والأسئلة التي لم تتم الإجابة عليها. </a:t>
            </a:r>
          </a:p>
          <a:p>
            <a:pPr rtl="1"/>
            <a:endParaRPr lang="ar-SA" baseline="0" dirty="0"/>
          </a:p>
          <a:p>
            <a:pPr algn="r" rtl="1"/>
            <a:r>
              <a:rPr lang="ar-SA" b="1" baseline="0" dirty="0">
                <a:latin typeface="Arial"/>
                <a:cs typeface="Arial"/>
              </a:rPr>
              <a:t>**توزيع النشرة 15أ.1*</a:t>
            </a:r>
            <a:endParaRPr lang="ar-SA" b="1"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19</a:t>
            </a:fld>
            <a:endParaRPr lang="ar-SA"/>
          </a:p>
        </p:txBody>
      </p:sp>
    </p:spTree>
    <p:extLst>
      <p:ext uri="{BB962C8B-B14F-4D97-AF65-F5344CB8AC3E}">
        <p14:creationId xmlns:p14="http://schemas.microsoft.com/office/powerpoint/2010/main" val="17434220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pPr algn="r" rtl="1"/>
            <a:r>
              <a:rPr lang="ar-SA" sz="1200" b="1" kern="1200" dirty="0">
                <a:solidFill>
                  <a:schemeClr val="tx1"/>
                </a:solidFill>
                <a:effectLst/>
                <a:latin typeface="Arial"/>
                <a:cs typeface="Arial"/>
              </a:rPr>
              <a:t>نظرة عامة - الوحدة 15أ: استجابات إدارة الحالة لعنف الشريك من أجل النساء والفتيات</a:t>
            </a:r>
            <a:endParaRPr lang="ar-SA" sz="1200" b="1" kern="1200" baseline="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 </a:t>
            </a:r>
          </a:p>
          <a:p>
            <a:pPr algn="r" rtl="1"/>
            <a:r>
              <a:rPr lang="ar-SA" sz="1200" b="1" kern="1200" dirty="0">
                <a:solidFill>
                  <a:schemeClr val="tx1"/>
                </a:solidFill>
                <a:effectLst/>
                <a:latin typeface="Arial"/>
                <a:cs typeface="Arial"/>
              </a:rPr>
              <a:t>أهداف التعلم</a:t>
            </a:r>
          </a:p>
          <a:p>
            <a:pPr rtl="1"/>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فهم ديناميكيات وأسباب وعواقب عنف الشريك (IPV)</a:t>
            </a:r>
          </a:p>
          <a:p>
            <a:pPr marL="171450" lvl="0" indent="-171450" algn="r" rtl="1">
              <a:buFont typeface="Arial" charset="0"/>
              <a:buChar char="•"/>
            </a:pPr>
            <a:r>
              <a:rPr lang="ar-SA" sz="1200" kern="1200" dirty="0">
                <a:solidFill>
                  <a:schemeClr val="tx1"/>
                </a:solidFill>
                <a:effectLst/>
                <a:latin typeface="Arial"/>
                <a:cs typeface="Arial"/>
              </a:rPr>
              <a:t>تقييم السلامة بدقة وتمعن مع ناجية من عنف الشريك</a:t>
            </a:r>
          </a:p>
          <a:p>
            <a:pPr marL="171450" lvl="0" indent="-171450" algn="r" rtl="1">
              <a:buFont typeface="Arial" charset="0"/>
              <a:buChar char="•"/>
            </a:pPr>
            <a:r>
              <a:rPr lang="ar-SA" sz="1200" kern="1200" dirty="0">
                <a:solidFill>
                  <a:schemeClr val="tx1"/>
                </a:solidFill>
                <a:effectLst/>
                <a:latin typeface="Arial"/>
                <a:cs typeface="Arial"/>
              </a:rPr>
              <a:t>وضع خطط سلامة شاملة وسهلة المتابعة مع الناجيات من عنف الشريك</a:t>
            </a: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المدة</a:t>
            </a:r>
            <a:r>
              <a:rPr lang="ar-SA" sz="1200" b="0" kern="1200" dirty="0">
                <a:solidFill>
                  <a:schemeClr val="tx1"/>
                </a:solidFill>
                <a:effectLst/>
                <a:latin typeface="Arial"/>
                <a:cs typeface="Arial"/>
              </a:rPr>
              <a:t>: ساعتان</a:t>
            </a:r>
            <a:r>
              <a:rPr lang="ar-SA" sz="1200" kern="1200" dirty="0">
                <a:solidFill>
                  <a:schemeClr val="tx1"/>
                </a:solidFill>
                <a:effectLst/>
                <a:latin typeface="Arial"/>
                <a:cs typeface="Arial"/>
              </a:rPr>
              <a:t> </a:t>
            </a: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المواد</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النشرة 15أ.1 – تقييم المخاطر (واحدة لكل مشارك)</a:t>
            </a:r>
          </a:p>
          <a:p>
            <a:pPr marL="171450" lvl="0" indent="-171450" algn="r" rtl="1">
              <a:buFont typeface="Arial" charset="0"/>
              <a:buChar char="•"/>
            </a:pPr>
            <a:r>
              <a:rPr lang="ar-SA" sz="1200" kern="1200" dirty="0">
                <a:solidFill>
                  <a:schemeClr val="tx1"/>
                </a:solidFill>
                <a:effectLst/>
                <a:latin typeface="Arial"/>
                <a:cs typeface="Arial"/>
              </a:rPr>
              <a:t>النشرة 15أ.2 - نموذج تخطيط السلامة (واحدة لكل مشارك) </a:t>
            </a:r>
          </a:p>
          <a:p>
            <a:pPr marL="171450" lvl="0" indent="-171450" algn="r" rtl="1">
              <a:buFont typeface="Arial" charset="0"/>
              <a:buChar char="•"/>
            </a:pPr>
            <a:r>
              <a:rPr lang="ar-SA" sz="1200" kern="1200" dirty="0">
                <a:solidFill>
                  <a:schemeClr val="tx1"/>
                </a:solidFill>
                <a:effectLst/>
                <a:latin typeface="Arial"/>
                <a:cs typeface="Arial"/>
              </a:rPr>
              <a:t>النشرة 15أ.3 - الرسائل الأساسية لمشاركتها مع الناجين من عنف الشريك</a:t>
            </a:r>
          </a:p>
          <a:p>
            <a:pPr marL="171450" lvl="0" indent="-171450" algn="r" rtl="1">
              <a:buFont typeface="Arial" charset="0"/>
              <a:buChar char="•"/>
            </a:pPr>
            <a:r>
              <a:rPr lang="ar-SA" sz="1200" kern="1200" baseline="0" dirty="0">
                <a:solidFill>
                  <a:schemeClr val="tx1"/>
                </a:solidFill>
                <a:effectLst/>
                <a:latin typeface="Arial"/>
                <a:cs typeface="Arial"/>
              </a:rPr>
              <a:t>النشرة 15أ.4 - تقييم مخاطر عنف الشريك (ص. 100 من المبادئ التوجيهية لإدارة حالة العنف المبني على النوع الاجتماعي )</a:t>
            </a:r>
          </a:p>
          <a:p>
            <a:pPr marL="171450" lvl="0" indent="-171450" rtl="1">
              <a:buFont typeface="Arial" charset="0"/>
              <a:buChar char="•"/>
            </a:pPr>
            <a:endParaRPr lang="ar-SA" sz="1200" kern="1200" dirty="0">
              <a:solidFill>
                <a:schemeClr val="tx1"/>
              </a:solidFill>
              <a:effectLst/>
              <a:latin typeface="Arial"/>
              <a:ea typeface="Arial"/>
              <a:cs typeface="Arial"/>
            </a:endParaRPr>
          </a:p>
          <a:p>
            <a:pPr marL="0" indent="0" algn="r" rtl="1">
              <a:buFont typeface="Arial" charset="0"/>
              <a:buNone/>
            </a:pPr>
            <a:r>
              <a:rPr lang="ar-SA" smtClean="0">
                <a:latin typeface="Arial"/>
                <a:cs typeface="Arial"/>
              </a:rPr>
              <a:t> </a:t>
            </a:r>
            <a:r>
              <a:rPr lang="ar-SA" sz="1200" b="1" kern="1200" dirty="0">
                <a:solidFill>
                  <a:schemeClr val="tx1"/>
                </a:solidFill>
                <a:effectLst/>
                <a:latin typeface="Arial"/>
                <a:cs typeface="Arial"/>
              </a:rPr>
              <a:t>التحضير</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إعداد دراسة حالة للنشرة 15أ.2 </a:t>
            </a:r>
          </a:p>
          <a:p>
            <a:pPr marL="171450" lvl="0" indent="-171450" algn="r" rtl="1">
              <a:buFont typeface="Arial" charset="0"/>
              <a:buChar char="•"/>
            </a:pPr>
            <a:r>
              <a:rPr lang="ar-SA" sz="1200" kern="1200" dirty="0">
                <a:solidFill>
                  <a:schemeClr val="tx1"/>
                </a:solidFill>
                <a:effectLst/>
                <a:latin typeface="Arial"/>
                <a:cs typeface="Arial"/>
              </a:rPr>
              <a:t>طباعة النشرات </a:t>
            </a:r>
          </a:p>
          <a:p>
            <a:pPr marL="171450" lvl="0" indent="-171450" algn="r" rtl="1">
              <a:buFont typeface="Arial" charset="0"/>
              <a:buChar char="•"/>
            </a:pPr>
            <a:r>
              <a:rPr lang="ar-SA" sz="1200" kern="1200" dirty="0">
                <a:solidFill>
                  <a:schemeClr val="tx1"/>
                </a:solidFill>
                <a:effectLst/>
                <a:latin typeface="Arial"/>
                <a:cs typeface="Arial"/>
              </a:rPr>
              <a:t>ترتيب الغرفة </a:t>
            </a:r>
          </a:p>
          <a:p>
            <a:pPr marL="171450" lvl="0" indent="-171450" algn="r" rtl="1">
              <a:buFont typeface="Arial" charset="0"/>
              <a:buChar char="•"/>
            </a:pPr>
            <a:r>
              <a:rPr lang="ar-SA" sz="1200" kern="1200" dirty="0">
                <a:solidFill>
                  <a:schemeClr val="tx1"/>
                </a:solidFill>
                <a:effectLst/>
                <a:latin typeface="Arial"/>
                <a:cs typeface="Arial"/>
              </a:rPr>
              <a:t>مراجعة الشرائح وملاحظات المقدم</a:t>
            </a:r>
          </a:p>
          <a:p>
            <a:pPr marL="0" indent="0" algn="r" rtl="1">
              <a:buFont typeface="Arial" charset="0"/>
              <a:buNone/>
            </a:pPr>
            <a:r>
              <a:rPr lang="ar-SA" sz="1200" kern="1200" dirty="0">
                <a:solidFill>
                  <a:schemeClr val="tx1"/>
                </a:solidFill>
                <a:effectLst/>
                <a:latin typeface="Arial"/>
                <a:cs typeface="Arial"/>
              </a:rPr>
              <a:t> </a:t>
            </a:r>
          </a:p>
          <a:p>
            <a:pPr algn="r" rtl="1"/>
            <a:r>
              <a:rPr lang="ar-SA" sz="1200" b="1" kern="1200" dirty="0">
                <a:solidFill>
                  <a:schemeClr val="tx1"/>
                </a:solidFill>
                <a:effectLst/>
                <a:latin typeface="Arial"/>
                <a:cs typeface="Arial"/>
              </a:rPr>
              <a:t>الإطار</a:t>
            </a:r>
            <a:endParaRPr lang="ar-SA" sz="1200" kern="1200" dirty="0">
              <a:solidFill>
                <a:schemeClr val="tx1"/>
              </a:solidFill>
              <a:effectLst/>
              <a:latin typeface="Arial"/>
              <a:ea typeface="Arial"/>
              <a:cs typeface="Arial"/>
            </a:endParaRPr>
          </a:p>
          <a:p>
            <a:pPr rtl="1"/>
            <a:endParaRPr lang="ar-SA" sz="1200" b="0" kern="1200" dirty="0">
              <a:solidFill>
                <a:schemeClr val="tx1"/>
              </a:solidFill>
              <a:effectLst/>
              <a:latin typeface="Arial"/>
              <a:ea typeface="Arial"/>
              <a:cs typeface="Arial"/>
            </a:endParaRPr>
          </a:p>
          <a:p>
            <a:pPr algn="r" rtl="1"/>
            <a:r>
              <a:rPr lang="ar-SA" sz="1200" kern="1200" baseline="0" dirty="0">
                <a:solidFill>
                  <a:schemeClr val="tx1"/>
                </a:solidFill>
                <a:effectLst/>
                <a:latin typeface="Arial"/>
                <a:cs typeface="Arial"/>
              </a:rPr>
              <a:t>5</a:t>
            </a:r>
            <a:r>
              <a:rPr lang="ar-SA" smtClean="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الأهداف والمقدمة (1-2)</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10</a:t>
            </a:r>
            <a:r>
              <a:rPr lang="ar-SA" smtClean="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نشاط تعريف عنف الشريك (3)</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15</a:t>
            </a:r>
            <a:r>
              <a:rPr lang="ar-SA" smtClean="0">
                <a:latin typeface="Arial"/>
                <a:cs typeface="Arial"/>
              </a:rPr>
              <a:t> </a:t>
            </a:r>
            <a:r>
              <a:rPr lang="ar-SA" sz="1200" kern="1200" baseline="0" dirty="0">
                <a:solidFill>
                  <a:schemeClr val="tx1"/>
                </a:solidFill>
                <a:effectLst/>
                <a:latin typeface="Arial"/>
                <a:cs typeface="Arial"/>
              </a:rPr>
              <a:t>دقيقة - </a:t>
            </a:r>
            <a:r>
              <a:rPr lang="ar-SA" sz="1200" kern="1200" dirty="0">
                <a:solidFill>
                  <a:schemeClr val="tx1"/>
                </a:solidFill>
                <a:effectLst/>
                <a:latin typeface="Arial"/>
                <a:cs typeface="Arial"/>
              </a:rPr>
              <a:t>عنف الشريك (4-8)</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10</a:t>
            </a:r>
            <a:r>
              <a:rPr lang="ar-SA" smtClean="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نشاط ديناميكيات عنف الشريك (9)</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5</a:t>
            </a:r>
            <a:r>
              <a:rPr lang="ar-SA" smtClean="0">
                <a:latin typeface="Arial"/>
                <a:cs typeface="Arial"/>
              </a:rPr>
              <a:t> </a:t>
            </a:r>
            <a:r>
              <a:rPr lang="ar-SA" sz="1200" kern="1200" baseline="0" dirty="0">
                <a:solidFill>
                  <a:schemeClr val="tx1"/>
                </a:solidFill>
                <a:effectLst/>
                <a:latin typeface="Arial"/>
                <a:cs typeface="Arial"/>
              </a:rPr>
              <a:t>دقائق – لماذا تبقى النساء </a:t>
            </a:r>
            <a:r>
              <a:rPr lang="ar-SA" sz="1200" kern="1200" dirty="0">
                <a:solidFill>
                  <a:schemeClr val="tx1"/>
                </a:solidFill>
                <a:effectLst/>
                <a:latin typeface="Arial"/>
                <a:cs typeface="Arial"/>
              </a:rPr>
              <a:t>(10-11)</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5</a:t>
            </a:r>
            <a:r>
              <a:rPr lang="ar-SA" smtClean="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دعم الناجيات من عنف الشريك (12)</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10</a:t>
            </a:r>
            <a:r>
              <a:rPr lang="ar-SA" smtClean="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نشاط تقييم السلامة (13)</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15</a:t>
            </a:r>
            <a:r>
              <a:rPr lang="ar-SA" smtClean="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تقييم السلامة والمخاطر (14-17)</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10</a:t>
            </a:r>
            <a:r>
              <a:rPr lang="ar-SA" smtClean="0">
                <a:latin typeface="Arial"/>
                <a:cs typeface="Arial"/>
              </a:rPr>
              <a:t> </a:t>
            </a:r>
            <a:r>
              <a:rPr lang="ar-SA" sz="1200" kern="1200" baseline="0" dirty="0">
                <a:solidFill>
                  <a:schemeClr val="tx1"/>
                </a:solidFill>
                <a:effectLst/>
                <a:latin typeface="Arial"/>
                <a:cs typeface="Arial"/>
              </a:rPr>
              <a:t>دقائق – نشاط تقييم السلامة </a:t>
            </a:r>
            <a:r>
              <a:rPr lang="ar-SA" sz="1200" kern="1200" dirty="0">
                <a:solidFill>
                  <a:schemeClr val="tx1"/>
                </a:solidFill>
                <a:effectLst/>
                <a:latin typeface="Arial"/>
                <a:cs typeface="Arial"/>
              </a:rPr>
              <a:t>(18)</a:t>
            </a:r>
            <a:endParaRPr lang="ar-SA" sz="1200" kern="1200" dirty="0">
              <a:solidFill>
                <a:schemeClr val="tx1"/>
              </a:solidFill>
              <a:effectLst/>
              <a:latin typeface="Arial"/>
              <a:ea typeface="Arial"/>
              <a:cs typeface="Arial"/>
            </a:endParaRPr>
          </a:p>
          <a:p>
            <a:pPr algn="r" rtl="1"/>
            <a:r>
              <a:rPr lang="ar-SA" sz="1200" kern="1200" baseline="0" dirty="0">
                <a:solidFill>
                  <a:schemeClr val="tx1"/>
                </a:solidFill>
                <a:effectLst/>
                <a:latin typeface="Arial"/>
                <a:cs typeface="Arial"/>
              </a:rPr>
              <a:t>20</a:t>
            </a:r>
            <a:r>
              <a:rPr lang="ar-SA" smtClean="0">
                <a:latin typeface="Arial"/>
                <a:cs typeface="Arial"/>
              </a:rPr>
              <a:t> </a:t>
            </a:r>
            <a:r>
              <a:rPr lang="ar-SA" sz="1200" kern="1200" baseline="0" dirty="0">
                <a:solidFill>
                  <a:schemeClr val="tx1"/>
                </a:solidFill>
                <a:effectLst/>
                <a:latin typeface="Arial"/>
                <a:cs typeface="Arial"/>
              </a:rPr>
              <a:t>دقيقة - </a:t>
            </a:r>
            <a:r>
              <a:rPr lang="ar-SA" sz="1200" kern="1200" dirty="0">
                <a:solidFill>
                  <a:schemeClr val="tx1"/>
                </a:solidFill>
                <a:effectLst/>
                <a:latin typeface="Arial"/>
                <a:cs typeface="Arial"/>
              </a:rPr>
              <a:t>تخطيط ونشاط السلامة (19-21)</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10</a:t>
            </a:r>
            <a:r>
              <a:rPr lang="ar-SA" smtClean="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تخطيط نشاط السلامة (22-23)</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5</a:t>
            </a:r>
            <a:r>
              <a:rPr lang="ar-SA" smtClean="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الإنهاء (24)</a:t>
            </a:r>
            <a:endParaRPr lang="ar-SA" sz="1200" kern="1200" dirty="0">
              <a:solidFill>
                <a:schemeClr val="tx1"/>
              </a:solidFill>
              <a:effectLst/>
              <a:latin typeface="Arial"/>
              <a:ea typeface="Arial"/>
              <a:cs typeface="Arial"/>
            </a:endParaRPr>
          </a:p>
          <a:p>
            <a:pPr rtl="1"/>
            <a:endParaRPr lang="ar-SA" sz="1200" b="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الملاحظات الفنية</a:t>
            </a:r>
          </a:p>
          <a:p>
            <a:pPr rtl="1"/>
            <a:endParaRPr lang="ar-SA" sz="120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استخدام هذه الوحدة</a:t>
            </a:r>
            <a:endParaRPr lang="ar-SA" sz="1200" kern="1200" dirty="0">
              <a:solidFill>
                <a:schemeClr val="tx1"/>
              </a:solidFill>
              <a:effectLst/>
              <a:latin typeface="Arial"/>
              <a:ea typeface="Arial"/>
              <a:cs typeface="Arial"/>
            </a:endParaRPr>
          </a:p>
          <a:p>
            <a:pPr marL="171450" marR="0" lvl="0" indent="-171450" algn="r" defTabSz="914400" rtl="1" eaLnBrk="1" fontAlgn="auto" latinLnBrk="0" hangingPunct="1">
              <a:lnSpc>
                <a:spcPct val="100000"/>
              </a:lnSpc>
              <a:spcBef>
                <a:spcPts val="0"/>
              </a:spcBef>
              <a:spcAft>
                <a:spcPts val="0"/>
              </a:spcAft>
              <a:buClrTx/>
              <a:buSzTx/>
              <a:buFont typeface="Arial" charset="0"/>
              <a:buChar char="•"/>
              <a:tabLst/>
              <a:defRPr/>
            </a:pPr>
            <a:r>
              <a:rPr lang="ar-SA" sz="1200" kern="1200" dirty="0">
                <a:solidFill>
                  <a:schemeClr val="tx1"/>
                </a:solidFill>
                <a:effectLst/>
                <a:latin typeface="Arial"/>
                <a:cs typeface="Arial"/>
              </a:rPr>
              <a:t>عند التدريب على ھذه الوحدة، ضع في اعتبارك أن المشارکین في الغرفة إما أنهم أنفسهم قد تعرضوا لعنف الشريك أو یعرفون أحداً قد تعرض له. يمكن أن يشكل تحديد وتسمية ديناميكيات السلطة والسيطرة تحدياً كبيراً؛ ينبغي أن تكون مستعداً لقضاء بعض الوقت في استخلاص المعلومات من هذه الجلسة (قد تكون بعض تمارين التنفس والاسترخاء مفيدة؛ انظر وحدة التدخلات النفسية والاجتماعية لمزيد من المعلومات) و/أو لإحالة المشاركين للحصول على الخدمات إذا لزم الأمر.  </a:t>
            </a:r>
          </a:p>
          <a:p>
            <a:pPr marL="171450" indent="-171450" algn="r" rtl="1">
              <a:buFont typeface="Arial" charset="0"/>
              <a:buChar char="•"/>
            </a:pPr>
            <a:r>
              <a:rPr lang="ar-SA" sz="1200" kern="1200" dirty="0">
                <a:solidFill>
                  <a:schemeClr val="tx1"/>
                </a:solidFill>
                <a:effectLst/>
                <a:latin typeface="Arial"/>
                <a:cs typeface="Arial"/>
              </a:rPr>
              <a:t>من المهم عند استخدام هذه الوحدة بشأن عنف الشريك التأكيد على أنهليس منفصلاً أو مختلفاً بشكل ما عن الأشكال الأخرى للعنف المبني على النوع الاجتماعي؛ والواقع أن أغلبية أشكال العنف المبني على النوع الاجتماعي التي تتعرض لها النساء والفتيات في جميع أنحاء العالم هي في الواقع من أشكال عنف الشريك. ويتم تناول عنف الشريك في وحدة منفصلة لإعطاء الفرصة للتعمق في ديناميكيات السلطة والسلامة المعقدة التي تخص حالات عنف الشريك. تطبق إجراءات إدارة الحالة التي تمت تغطيتها في الوحدات السابقة على عنف العشير. </a:t>
            </a:r>
          </a:p>
          <a:p>
            <a:pPr marL="171450" indent="-171450" algn="r" rtl="1">
              <a:buFont typeface="Arial" charset="0"/>
              <a:buChar char="•"/>
            </a:pPr>
            <a:r>
              <a:rPr lang="ar-SA" sz="1200" kern="1200" dirty="0">
                <a:solidFill>
                  <a:schemeClr val="tx1"/>
                </a:solidFill>
                <a:effectLst/>
                <a:latin typeface="Arial"/>
                <a:cs typeface="Arial"/>
              </a:rPr>
              <a:t>يمكن أن ينطوي تخطيط السلامة في حالات عنف الشريك على بعض الصعوبات. يرغب العديد من العاملين الاجتماعيين في "حل" مشاكل سلامة الناجية؛ ومع ذلك، غالباً ما يكون هذا غير ممكن. في كثير من الأحيان، يكون تخطيط السلامة عبارة عن محاولة لجعل وضع خطير جداً أقل خطورة قليلاً.</a:t>
            </a:r>
          </a:p>
          <a:p>
            <a:pPr marL="171450" indent="-171450" algn="r" rtl="1">
              <a:buFont typeface="Arial" charset="0"/>
              <a:buChar char="•"/>
            </a:pPr>
            <a:r>
              <a:rPr lang="ar-SA" sz="1200" kern="1200" dirty="0">
                <a:solidFill>
                  <a:schemeClr val="tx1"/>
                </a:solidFill>
                <a:effectLst/>
                <a:latin typeface="Arial"/>
                <a:cs typeface="Arial"/>
              </a:rPr>
              <a:t>وبالإضافة إلى ذلك، يمكن أن يؤدي العمل مع الناجيات بشأن تخطيط السلامة إلى المخاطرة بتقديم انطباع بأن الناجية تكون مسيطرة على العنف الذي تتعرض له أو هي السبب فيه. ولذلك من المهم التأكيد (في هذه الوحدة وفي أماكن أخرى) على أن هذا ليس صحيحاً على الإطلاق - يقر تخطيط السلامة بأن الناجية لاتسيطر على العنف الذي هي فيه، وأنه يمكن في بعض الأحيان وضع إستراتيجيات للتخفيف من أسوأ أشكال العنف في إطار هذه السياقات. </a:t>
            </a:r>
          </a:p>
          <a:p>
            <a:pPr rtl="1"/>
            <a:endParaRPr lang="ar-SA" sz="120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معرفة الميّسر</a:t>
            </a:r>
          </a:p>
          <a:p>
            <a:pPr rtl="1"/>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ينبغي أن يكون الميسرون على دراية وراحة بديناميكيات السلطة المتعلقة بحالات عنف الشريك (دورة العنف والسلطة وعجلة السيطرة). وينبغي أن يفهموا أيضاً المصطلحات المحلية المتعلقة بعنف الشريك - على سبيل المثال، في بعض السياقات، قد يعني العنف المنزلي شيئاً مختلفاً عن الطريقة التي نفهم بها مصطلح عنف الشريك. وبالنسبة للبعض، يشمل العنف المنزلي جميع أشكال العنف التي تحدث داخل الأسرة؛ مثل إساءة معاملة الأطفال والعنف ضد عاملات المنازل، وما إلى ذلك. </a:t>
            </a:r>
          </a:p>
          <a:p>
            <a:pPr rtl="1"/>
            <a:endParaRPr lang="ar-SA" sz="120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الرسائل الرئيسية</a:t>
            </a:r>
          </a:p>
          <a:p>
            <a:pPr rtl="1"/>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لا يعتبر العنف الناجية على الإطلاق. ولا يعني تخطيط السلامة أن الناجيات يمكنهن السيطرة على العنف الذي يتعرضن له؛ بل هو مجرد وسيلة للتخفيف من أسوأ العواقب.</a:t>
            </a:r>
          </a:p>
          <a:p>
            <a:pPr marL="171450" lvl="0" indent="-171450" algn="r" rtl="1">
              <a:buFont typeface="Arial" charset="0"/>
              <a:buChar char="•"/>
            </a:pPr>
            <a:r>
              <a:rPr lang="ar-SA" sz="1200" kern="1200" dirty="0">
                <a:solidFill>
                  <a:schemeClr val="tx1"/>
                </a:solidFill>
                <a:effectLst/>
                <a:latin typeface="Arial"/>
                <a:cs typeface="Arial"/>
              </a:rPr>
              <a:t>يستخدم المعتدون العديد من الأعذار لتبرير العنف في حالات عنف الشريك؛ ومع ذلك، العنف هو دائماً خيار، ولا يُعتبر خطأ الناجية على الإطلاق. فالمعتدون الذين يبررون عنفهم بقول إنهم تحت ضغط أو مخمورون، على سبيل المثال، لن يستخدموا على الإطلاق نفس الأسباب لتبرير العنف ضد أشخاص آخرين في حياتهم. </a:t>
            </a:r>
          </a:p>
          <a:p>
            <a:pPr marL="171450" indent="-171450" algn="r" rtl="1">
              <a:buFont typeface="Arial" charset="0"/>
              <a:buChar char="•"/>
            </a:pPr>
            <a:r>
              <a:rPr lang="ar-SA" sz="1200" kern="1200" dirty="0">
                <a:solidFill>
                  <a:schemeClr val="tx1"/>
                </a:solidFill>
                <a:effectLst/>
                <a:latin typeface="Arial"/>
                <a:cs typeface="Arial"/>
              </a:rPr>
              <a:t>على الرغم من أنه قد يبدو لنا كما لو أن الحل الأفضل هو ترك الناجية لعلاقة مسيئة، فهذا غالباً لا يكون ممكناً أو مرغوباً فيه. وللنساء أسباب كثيرة للبقاء، جميعها هي أسباب وجيهة ويجب احترامها. </a:t>
            </a:r>
          </a:p>
          <a:p>
            <a:pPr rtl="1" eaLnBrk="1" hangingPunct="1">
              <a:spcBef>
                <a:spcPct val="0"/>
              </a:spcBef>
            </a:pPr>
            <a:endParaRPr lang="ar-SA" dirty="0"/>
          </a:p>
        </p:txBody>
      </p:sp>
      <p:sp>
        <p:nvSpPr>
          <p:cNvPr id="34820" name="Slide Number Placeholder 3"/>
          <p:cNvSpPr>
            <a:spLocks noGrp="1"/>
          </p:cNvSpPr>
          <p:nvPr>
            <p:ph type="sldNum" sz="quarter" idx="5"/>
          </p:nvPr>
        </p:nvSpPr>
        <p:spPr bwMode="auto">
          <a:noFill/>
          <a:ln>
            <a:miter lim="800000"/>
            <a:headEnd/>
            <a:tailEnd/>
          </a:ln>
        </p:spPr>
        <p:txBody>
          <a:bodyPr/>
          <a:lstStyle/>
          <a:p>
            <a:pPr rtl="1"/>
            <a:fld id="{666DCC4B-34E9-4207-A5A4-579F4C08FF91}" type="slidenum">
              <a:rPr lang="en-US"/>
              <a:pPr/>
              <a:t>2</a:t>
            </a:fld>
            <a:endParaRPr lang="ar-SA"/>
          </a:p>
        </p:txBody>
      </p:sp>
    </p:spTree>
    <p:extLst>
      <p:ext uri="{BB962C8B-B14F-4D97-AF65-F5344CB8AC3E}">
        <p14:creationId xmlns:p14="http://schemas.microsoft.com/office/powerpoint/2010/main" val="25287156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z="1200" kern="1200" baseline="0" dirty="0">
                <a:solidFill>
                  <a:schemeClr val="tx1"/>
                </a:solidFill>
                <a:latin typeface="Arial"/>
                <a:cs typeface="Arial"/>
              </a:rPr>
              <a:t>بمجرد أن تحدد الناجية الحالات محتملة الخطورة، تحتاج إلى تطوير فكرة عن كيفية الرد في تلك الحالات. يتيح تخطيط السلامة للناجية المضي قدماً في مسار عمل محدد سلفاً عندما تتعرض لموقف مهدد للحياة. يمكن أن يساعدها تخطيط السلامة على تقليل الضرر الذي يلحقه المعتدي من خلال تحديد الموارد ووسائل تجنب الضرر والأماكن التي يمكن أن تذهب إليها بشكل مؤقت من أجل السلامة.</a:t>
            </a:r>
          </a:p>
          <a:p>
            <a:pPr rtl="1"/>
            <a:endParaRPr lang="ar-SA" sz="1200" kern="1200" baseline="0" dirty="0">
              <a:solidFill>
                <a:schemeClr val="tx1"/>
              </a:solidFill>
              <a:latin typeface="Arial"/>
              <a:ea typeface="Arial"/>
              <a:cs typeface="Arial"/>
            </a:endParaRPr>
          </a:p>
          <a:p>
            <a:pPr algn="r" rtl="1"/>
            <a:r>
              <a:rPr lang="ar-SA" sz="1200" kern="1200" baseline="0" dirty="0">
                <a:solidFill>
                  <a:schemeClr val="tx1"/>
                </a:solidFill>
                <a:latin typeface="Arial"/>
                <a:cs typeface="Arial"/>
              </a:rPr>
              <a:t>وعادةً ما تكون لدى الناجيات بعض إستراتيجيات السلامة المعمول بها بالفعل. والحل هو معرفة ما الذي يفيد بالفعل مع الناجيات والبناء عليه. يمكنك استخدام الأسئلة التالية لتطوير خطة السلامة معاً:</a:t>
            </a:r>
            <a:endParaRPr lang="ar-SA" baseline="0" dirty="0"/>
          </a:p>
          <a:p>
            <a:pPr rtl="1"/>
            <a:endParaRPr lang="ar-SA" baseline="0" dirty="0"/>
          </a:p>
          <a:p>
            <a:pPr algn="r" rtl="1"/>
            <a:r>
              <a:rPr lang="ar-SA" smtClean="0">
                <a:latin typeface="Arial"/>
                <a:cs typeface="Arial"/>
              </a:rPr>
              <a:t>ومن المهم أيضاً أن نتذكر أن وضع خطة سلامة مع الناجية لا يشير بأي شكل من الأشكال إلى أن الشخص هو المسؤول عن العنف الذي يتعرض له.  هذه العملية هي وسيلة لمساعدة الناجيات على التخفيف من عواقب العنف الذي يتعرضن له، ولكن من المهم التأكيد باستمرار على أنه إذا واجهن المزيد من العنف فإنه ليس خطأهن، حتى لو لم يتمكنّ من تنفيذ خطة السلامة. والعنف هو دائماً خيار المعتدي، وليس أبداً خطأ الناجية. </a:t>
            </a:r>
          </a:p>
          <a:p>
            <a:pPr rtl="1"/>
            <a:endParaRPr lang="ar-SA"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20</a:t>
            </a:fld>
            <a:endParaRPr lang="ar-SA"/>
          </a:p>
        </p:txBody>
      </p:sp>
    </p:spTree>
    <p:extLst>
      <p:ext uri="{BB962C8B-B14F-4D97-AF65-F5344CB8AC3E}">
        <p14:creationId xmlns:p14="http://schemas.microsoft.com/office/powerpoint/2010/main" val="3044439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z="1200" b="1" kern="1200" baseline="0" dirty="0">
                <a:solidFill>
                  <a:schemeClr val="tx1"/>
                </a:solidFill>
                <a:latin typeface="Arial"/>
                <a:cs typeface="Arial"/>
              </a:rPr>
              <a:t>حدد إجاباتها الحالية:</a:t>
            </a:r>
          </a:p>
          <a:p>
            <a:pPr algn="r" rtl="1"/>
            <a:r>
              <a:rPr lang="ar-SA" sz="1200" kern="1200" baseline="0" dirty="0">
                <a:solidFill>
                  <a:schemeClr val="tx1"/>
                </a:solidFill>
                <a:latin typeface="Arial"/>
                <a:cs typeface="Arial"/>
              </a:rPr>
              <a:t>ما الذي تقومين به عند شعورك بالخطر؟ ناقش معها إذا كان هذا ينجح وكيفية عمله.</a:t>
            </a:r>
          </a:p>
          <a:p>
            <a:pPr rtl="1"/>
            <a:endParaRPr lang="ar-SA" sz="1200" b="1" kern="1200" baseline="0" dirty="0">
              <a:solidFill>
                <a:schemeClr val="tx1"/>
              </a:solidFill>
              <a:latin typeface="Arial"/>
              <a:ea typeface="Arial"/>
              <a:cs typeface="Arial"/>
            </a:endParaRPr>
          </a:p>
          <a:p>
            <a:pPr algn="r" rtl="1"/>
            <a:r>
              <a:rPr lang="ar-SA" sz="1200" b="1" kern="1200" baseline="0" dirty="0">
                <a:solidFill>
                  <a:schemeClr val="tx1"/>
                </a:solidFill>
                <a:latin typeface="Arial"/>
                <a:cs typeface="Arial"/>
              </a:rPr>
              <a:t>تحديد مواردها الحالية (الأشخاص، الأموال، المواد):</a:t>
            </a:r>
          </a:p>
          <a:p>
            <a:pPr algn="r" rtl="1">
              <a:buFont typeface="Arial" pitchFamily="34" charset="0"/>
              <a:buChar char="•"/>
            </a:pPr>
            <a:r>
              <a:rPr lang="ar-SA" sz="1200" kern="1200" baseline="0" dirty="0">
                <a:solidFill>
                  <a:schemeClr val="tx1"/>
                </a:solidFill>
                <a:latin typeface="Arial"/>
                <a:cs typeface="Arial"/>
              </a:rPr>
              <a:t> أين يمكنك الذهاب؟ ساعد الناجية على التفكير في مكان آمن واحد على الأقل يمكنها الذهاب إليه بسرعة في حالات الطوارئ. وينبغي لها ترتيب الأمور لهذا المكان في وقت مبكر.</a:t>
            </a:r>
          </a:p>
          <a:p>
            <a:pPr algn="r" rtl="1">
              <a:buFont typeface="Arial" pitchFamily="34" charset="0"/>
              <a:buChar char="•"/>
            </a:pPr>
            <a:r>
              <a:rPr lang="ar-SA" sz="1200" kern="1200" baseline="0" dirty="0">
                <a:solidFill>
                  <a:schemeClr val="tx1"/>
                </a:solidFill>
                <a:latin typeface="Arial"/>
                <a:cs typeface="Arial"/>
              </a:rPr>
              <a:t> بمن تثقين؟ فكري في أي شخص (من الجيران أو الأصدقاء أو أفراد الأسرة أو منظمة) يمكن للناجي/الناجية الوثوق بها. على سبيل المثال، ناقش وجود إشارة مع الجيران الذين يقدمون يد العون. وعند رؤية هذه الإشارة من الناجية، سيخطط الجيران للزيارة في مجموعة.</a:t>
            </a:r>
          </a:p>
          <a:p>
            <a:pPr algn="r" rtl="1">
              <a:buFont typeface="Arial" pitchFamily="34" charset="0"/>
              <a:buChar char="•"/>
            </a:pPr>
            <a:r>
              <a:rPr lang="ar-SA" sz="1200" kern="1200" baseline="0" dirty="0">
                <a:solidFill>
                  <a:schemeClr val="tx1"/>
                </a:solidFill>
                <a:latin typeface="Arial"/>
                <a:cs typeface="Arial"/>
              </a:rPr>
              <a:t> ما الموارد المالية التي لديك؟ هل يمكنها توفير المال وإخفاءه في مكان ما لن يبحث فيه المعتدي أبداً أو تبقيه في مكان آمن محدد.</a:t>
            </a:r>
          </a:p>
          <a:p>
            <a:pPr algn="r" rtl="1">
              <a:buFont typeface="Arial" pitchFamily="34" charset="0"/>
              <a:buChar char="•"/>
            </a:pPr>
            <a:r>
              <a:rPr lang="ar-SA" sz="1200" kern="1200" baseline="0" dirty="0">
                <a:solidFill>
                  <a:schemeClr val="tx1"/>
                </a:solidFill>
                <a:latin typeface="Arial"/>
                <a:cs typeface="Arial"/>
              </a:rPr>
              <a:t> ما الموارد المادية التي لديك؟ هل يمكن نقل أي من هذه بعيداً عن متناول المعتدي؟ وهل يمكن استخدام أي منها لدعم الناجية إذا كانت بحاجة إلى وسيلة للدخل؟</a:t>
            </a:r>
          </a:p>
          <a:p>
            <a:pPr rtl="1"/>
            <a:endParaRPr lang="ar-SA" sz="1200" kern="1200" baseline="0" dirty="0">
              <a:solidFill>
                <a:schemeClr val="tx1"/>
              </a:solidFill>
              <a:latin typeface="Arial"/>
              <a:ea typeface="Arial"/>
              <a:cs typeface="Arial"/>
            </a:endParaRPr>
          </a:p>
          <a:p>
            <a:pPr algn="r" rtl="1"/>
            <a:r>
              <a:rPr lang="ar-SA" sz="1200" b="1" kern="1200" baseline="0" dirty="0">
                <a:solidFill>
                  <a:schemeClr val="tx1"/>
                </a:solidFill>
                <a:latin typeface="Arial"/>
                <a:cs typeface="Arial"/>
              </a:rPr>
              <a:t>استكشاف إستراتيجيات السلامة المحتملة:</a:t>
            </a:r>
          </a:p>
          <a:p>
            <a:pPr algn="r" rtl="1">
              <a:buFont typeface="Arial" pitchFamily="34" charset="0"/>
              <a:buChar char="•"/>
            </a:pPr>
            <a:r>
              <a:rPr lang="ar-SA" sz="1200" kern="1200" baseline="0" dirty="0">
                <a:solidFill>
                  <a:schemeClr val="tx1"/>
                </a:solidFill>
                <a:latin typeface="Arial"/>
                <a:cs typeface="Arial"/>
              </a:rPr>
              <a:t> من الذي لديه علم بالفعل عن اعتداء شريكك؟ ينبغي ألا تكون الناجية محرجة لذكر مساعدة هؤلاء الأشخاص.</a:t>
            </a:r>
          </a:p>
          <a:p>
            <a:pPr algn="r" rtl="1">
              <a:buFont typeface="Arial" pitchFamily="34" charset="0"/>
              <a:buChar char="•"/>
            </a:pPr>
            <a:r>
              <a:rPr lang="ar-SA" sz="1200" kern="1200" baseline="0" dirty="0">
                <a:solidFill>
                  <a:schemeClr val="tx1"/>
                </a:solidFill>
                <a:latin typeface="Arial"/>
                <a:cs typeface="Arial"/>
              </a:rPr>
              <a:t> هل هناك أي شخص يستطيع التحدث إلى المعتدي في وقت لا يكون عنيفاً فيه لمحاولة إثنائه عن عنفه؟ قد يكون هناك شخص يحترمه المعتدي والذي يمكنه العمل معه لوقف استخدامه العنف. حتى وإن كان هذا مؤقتاً، فإنه قد يعطي الناجية بعض الراحة.</a:t>
            </a:r>
          </a:p>
          <a:p>
            <a:pPr algn="r" rtl="1">
              <a:buFont typeface="Arial" pitchFamily="34" charset="0"/>
              <a:buChar char="•"/>
            </a:pPr>
            <a:r>
              <a:rPr lang="ar-SA" sz="1200" kern="1200" baseline="0" dirty="0">
                <a:solidFill>
                  <a:schemeClr val="tx1"/>
                </a:solidFill>
                <a:latin typeface="Arial"/>
                <a:cs typeface="Arial"/>
              </a:rPr>
              <a:t> ما السلطات المحلية أو الشرطة التي يمكنكِ إشراكها، وتحت أي ظروف ستشركينها؟ ناقش مع الناجية المرحلة التي ستبلغ عندها عن المعتدي وتشرك السلطات.</a:t>
            </a:r>
          </a:p>
          <a:p>
            <a:pPr algn="r" rtl="1">
              <a:buFont typeface="Arial" pitchFamily="34" charset="0"/>
              <a:buChar char="•"/>
            </a:pPr>
            <a:r>
              <a:rPr lang="ar-SA" sz="1200" kern="1200" baseline="0" dirty="0">
                <a:solidFill>
                  <a:schemeClr val="tx1"/>
                </a:solidFill>
                <a:latin typeface="Arial"/>
                <a:cs typeface="Arial"/>
              </a:rPr>
              <a:t>  كيف يمكنك إشراك أطفالك؟ إذا كانت الناجية لديها أطفال، فماذا يفعل الأطفال عندما يكونون هم والناجية في خطر؟ كيف يمكن للناجية إشراك أطفالها في إستراتيجيات السلامة؟</a:t>
            </a:r>
          </a:p>
          <a:p>
            <a:pPr rtl="1"/>
            <a:endParaRPr lang="ar-SA" sz="1200" kern="1200" baseline="0" dirty="0">
              <a:solidFill>
                <a:schemeClr val="tx1"/>
              </a:solidFill>
              <a:latin typeface="Arial"/>
              <a:ea typeface="Arial"/>
              <a:cs typeface="Arial"/>
            </a:endParaRPr>
          </a:p>
          <a:p>
            <a:pPr algn="r" rtl="1"/>
            <a:r>
              <a:rPr lang="ar-SA" sz="1200" b="1" kern="1200" baseline="0" dirty="0">
                <a:solidFill>
                  <a:schemeClr val="tx1"/>
                </a:solidFill>
                <a:latin typeface="Arial"/>
                <a:cs typeface="Arial"/>
              </a:rPr>
              <a:t>ناقش ما الذي سيحدث إذا احتاجت/قررت المغادرة:</a:t>
            </a:r>
          </a:p>
          <a:p>
            <a:pPr algn="r" rtl="1">
              <a:buFont typeface="Arial" pitchFamily="34" charset="0"/>
              <a:buChar char="•"/>
            </a:pPr>
            <a:r>
              <a:rPr lang="ar-SA" sz="1200" kern="1200" baseline="0" dirty="0">
                <a:solidFill>
                  <a:schemeClr val="tx1"/>
                </a:solidFill>
                <a:latin typeface="Arial"/>
                <a:cs typeface="Arial"/>
              </a:rPr>
              <a:t> إذا تعين عليكِ المغادرة، فماذا ستحضرين؟ فكّري في الوثائق المهمة مثل تحقيق الشخصية لها ولأطفالها، والملابس، والغذاء، والمال وكيف سيتم حملها.</a:t>
            </a:r>
          </a:p>
          <a:p>
            <a:pPr algn="r" rtl="1">
              <a:buFont typeface="Arial" pitchFamily="34" charset="0"/>
              <a:buChar char="•"/>
            </a:pPr>
            <a:r>
              <a:rPr lang="ar-SA" sz="1200" kern="1200" baseline="0" dirty="0">
                <a:solidFill>
                  <a:schemeClr val="tx1"/>
                </a:solidFill>
                <a:latin typeface="Arial"/>
                <a:cs typeface="Arial"/>
              </a:rPr>
              <a:t> إذا تعين عليكِ المغادرة، فماذا سيحدث لأطفالك؟ إذا كان لدى الناجية أطفال، فماذا سيكون دورهم في الهرب؟ تهرب الناجيات مع أطفالهن في جميع الحالات تقريباً، لذلك من المهم بالنسبة للناجية أن تفكر في سلامتهم ومقدار ما يمكنها تحملها. إذا كانوا سيذهبون معها، فما هي الترتيبات لرعايتهم؟</a:t>
            </a:r>
          </a:p>
          <a:p>
            <a:pPr algn="r" rtl="1">
              <a:buFont typeface="Arial" pitchFamily="34" charset="0"/>
              <a:buChar char="•"/>
            </a:pPr>
            <a:r>
              <a:rPr lang="ar-SA" sz="1200" kern="1200" baseline="0" dirty="0">
                <a:solidFill>
                  <a:schemeClr val="tx1"/>
                </a:solidFill>
                <a:latin typeface="Arial"/>
                <a:cs typeface="Arial"/>
              </a:rPr>
              <a:t>  من أيضاً قد يكون في خطر إذا كان يتعين عليك المغادرة؟ فكّر في إذا ما كان المعتدي سيفرغ إحباطه على أي شخص آخر إذا غادرت الناجية.</a:t>
            </a:r>
          </a:p>
          <a:p>
            <a:pPr rtl="1"/>
            <a:endParaRPr lang="ar-SA" sz="1200" kern="1200" baseline="0" dirty="0">
              <a:solidFill>
                <a:schemeClr val="tx1"/>
              </a:solidFill>
              <a:latin typeface="Arial"/>
              <a:ea typeface="Arial"/>
              <a:cs typeface="Arial"/>
            </a:endParaRPr>
          </a:p>
          <a:p>
            <a:pPr algn="r" rtl="1"/>
            <a:r>
              <a:rPr lang="ar-SA" sz="1200" kern="1200" baseline="0" dirty="0">
                <a:solidFill>
                  <a:schemeClr val="tx1"/>
                </a:solidFill>
                <a:latin typeface="Arial"/>
                <a:cs typeface="Arial"/>
              </a:rPr>
              <a:t>عندما تبدأ الناجية في تحديد الاستجابات والموارد المحتملة، ساعدها على التخطيط الدقيق لما ستفعله في الحالات الخطرة. بعد أن حددت جميع الموارد الموجودة لديها، يمكنك البدء في مناقشة كيف يمكن تطبيقها بشكل مناسب على هذه الحالات. وعادةً ما تكون لدى الناجية خطة أكثر اعتدالاً لحالات أقل تهديداً، وأخرى أكثر خطورة للحالات المهددة للحياة. من المهم أن نتذكر أن أخطر وقت لأية ناجية من عنف الشريك هو عندما تحاول المغادرة، لذلك وجود خطة جاهزة بالفعل للوقت الذي ترغب فيه في المغادرة، فمكان ذهابها والأشخاص الذين ستتعامل معهم أمر بالغ الأهمية للتقليل إلى أدنى حد</a:t>
            </a:r>
          </a:p>
          <a:p>
            <a:pPr algn="r" rtl="1"/>
            <a:r>
              <a:rPr lang="ar-SA" sz="1200" kern="1200" baseline="0" dirty="0">
                <a:solidFill>
                  <a:schemeClr val="tx1"/>
                </a:solidFill>
                <a:latin typeface="Arial"/>
                <a:cs typeface="Arial"/>
              </a:rPr>
              <a:t>من مخاطر السلامة.</a:t>
            </a:r>
          </a:p>
          <a:p>
            <a:pPr rtl="1"/>
            <a:endParaRPr lang="ar-SA" sz="1200" kern="1200" baseline="0" dirty="0">
              <a:solidFill>
                <a:schemeClr val="tx1"/>
              </a:solidFill>
              <a:latin typeface="Arial"/>
              <a:ea typeface="Arial"/>
              <a:cs typeface="Arial"/>
            </a:endParaRPr>
          </a:p>
          <a:p>
            <a:pPr algn="r" rtl="1"/>
            <a:r>
              <a:rPr lang="ar-SA" sz="1200" kern="1200" baseline="0" dirty="0">
                <a:solidFill>
                  <a:schemeClr val="tx1"/>
                </a:solidFill>
                <a:latin typeface="Arial"/>
                <a:cs typeface="Arial"/>
              </a:rPr>
              <a:t>باختصار، لتقييم والتخطيط السلامة مع الناجية من عنف الشريك، يجب عليك:</a:t>
            </a:r>
          </a:p>
          <a:p>
            <a:pPr algn="r" rtl="1">
              <a:buFont typeface="Arial" pitchFamily="34" charset="0"/>
              <a:buChar char="•"/>
            </a:pPr>
            <a:r>
              <a:rPr lang="ar-SA" sz="1200" kern="1200" baseline="0" dirty="0">
                <a:solidFill>
                  <a:schemeClr val="tx1"/>
                </a:solidFill>
                <a:latin typeface="Arial"/>
                <a:cs typeface="Arial"/>
              </a:rPr>
              <a:t> إدراك نظرة الناجية للسلامة في منزلها.</a:t>
            </a:r>
          </a:p>
          <a:p>
            <a:pPr algn="r" rtl="1">
              <a:buFont typeface="Arial" pitchFamily="34" charset="0"/>
              <a:buChar char="•"/>
            </a:pPr>
            <a:r>
              <a:rPr lang="ar-SA" sz="1200" kern="1200" baseline="0" dirty="0">
                <a:solidFill>
                  <a:schemeClr val="tx1"/>
                </a:solidFill>
                <a:latin typeface="Arial"/>
                <a:cs typeface="Arial"/>
              </a:rPr>
              <a:t>  معرفة الظروف الدقيقة التي تكون فيها الناجية (وأطفالها، إذا كان ذلك مناسباً) أكثر عرضة للخطر.</a:t>
            </a:r>
          </a:p>
          <a:p>
            <a:pPr algn="r" rtl="1">
              <a:buFont typeface="Arial" pitchFamily="34" charset="0"/>
              <a:buChar char="•"/>
            </a:pPr>
            <a:r>
              <a:rPr lang="ar-SA" sz="1200" kern="1200" baseline="0" dirty="0">
                <a:solidFill>
                  <a:schemeClr val="tx1"/>
                </a:solidFill>
                <a:latin typeface="Arial"/>
                <a:cs typeface="Arial"/>
              </a:rPr>
              <a:t> تحديد ما إذا كانت الناجية معرضة لخطر الإصابة بضرر جسدي مهدد للحياة.</a:t>
            </a:r>
          </a:p>
          <a:p>
            <a:pPr algn="r" rtl="1">
              <a:buFont typeface="Arial" pitchFamily="34" charset="0"/>
              <a:buChar char="•"/>
            </a:pPr>
            <a:r>
              <a:rPr lang="ar-SA" sz="1200" kern="1200" baseline="0" dirty="0">
                <a:solidFill>
                  <a:schemeClr val="tx1"/>
                </a:solidFill>
                <a:latin typeface="Arial"/>
                <a:cs typeface="Arial"/>
              </a:rPr>
              <a:t>  معرفة ما الإستراتيجيات والموارد الموجودة لدى الناجية ووضع خطة للسلامة تتضمن تلك الموارد.</a:t>
            </a:r>
          </a:p>
          <a:p>
            <a:pPr algn="r" rtl="1">
              <a:buFont typeface="Arial" pitchFamily="34" charset="0"/>
              <a:buChar char="•"/>
            </a:pPr>
            <a:r>
              <a:rPr lang="ar-SA" sz="1200" kern="1200" baseline="0" dirty="0">
                <a:solidFill>
                  <a:schemeClr val="tx1"/>
                </a:solidFill>
                <a:latin typeface="Arial"/>
                <a:cs typeface="Arial"/>
              </a:rPr>
              <a:t> إذا كان ذلك مناسباً، فساعدها على تحديد إستراتيجيات لإدراج أطفالها في تخطيط السلامة.</a:t>
            </a:r>
            <a:endParaRPr lang="ar-SA" baseline="0"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21</a:t>
            </a:fld>
            <a:endParaRPr lang="ar-SA"/>
          </a:p>
        </p:txBody>
      </p:sp>
    </p:spTree>
    <p:extLst>
      <p:ext uri="{BB962C8B-B14F-4D97-AF65-F5344CB8AC3E}">
        <p14:creationId xmlns:p14="http://schemas.microsoft.com/office/powerpoint/2010/main" val="25476375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z="1200" dirty="0">
                <a:latin typeface="Arial"/>
                <a:cs typeface="Arial"/>
              </a:rPr>
              <a:t>ابحث عن شريك للعمل معه لهذا النشاط. سيتم منح كل مجموعة من الشركاء دراسة حالة وورقة عمل لتخطيط السلامة. </a:t>
            </a:r>
            <a:r>
              <a:rPr lang="ar-SA" smtClean="0">
                <a:latin typeface="Arial"/>
                <a:cs typeface="Arial"/>
              </a:rPr>
              <a:t>ستقوم بلعب أدوار حيث تجري تقييم سلامة وتضع خطة سلامة حيث يقوم شخص واحد بدور الناجية والآخر يقوم بدور العامل الاجتماعي.</a:t>
            </a:r>
            <a:r>
              <a:rPr lang="ar-SA" sz="1200" dirty="0">
                <a:latin typeface="Arial"/>
                <a:cs typeface="Arial"/>
              </a:rPr>
              <a:t> "الناجيات"، أنت مدعو لتضيف إلى دراسة الحالة بينما تراجع تقييم السلامة وعملية التخطيط.</a:t>
            </a:r>
          </a:p>
          <a:p>
            <a:pPr algn="r" rtl="1"/>
            <a:r>
              <a:rPr lang="ar-SA" smtClean="0">
                <a:latin typeface="Arial"/>
                <a:cs typeface="Arial"/>
              </a:rPr>
              <a:t> </a:t>
            </a:r>
          </a:p>
          <a:p>
            <a:pPr algn="r" rtl="1"/>
            <a:r>
              <a:rPr lang="ar-SA" sz="1200" dirty="0">
                <a:latin typeface="Arial"/>
                <a:cs typeface="Arial"/>
              </a:rPr>
              <a:t>بعد أن تصل إلى نقطة المنتصف (بمعنى كعامل اجتماعي الذي انتهيت من إجراء تقييم السلامة معه) بدل الأدوار.  الآن، سوف يأخذ العامل الاجتماعي المعلومات التي تم جمعها من التقييم ويبدأ عملية تخطيط السلامة.  عند الانتهاء، ناقش تجاربك كناجية وعامل اجتماعي على حد سواء. سنشارك بعض هذه التجارب في مجموعة أكبر بمجرد الانتهاء. </a:t>
            </a:r>
          </a:p>
          <a:p>
            <a:pPr algn="l" rtl="1"/>
            <a:endParaRPr lang="ar-SA" sz="1200" dirty="0"/>
          </a:p>
          <a:p>
            <a:pPr algn="r" rtl="1"/>
            <a:r>
              <a:rPr lang="ar-SA" sz="1200" b="1" dirty="0">
                <a:latin typeface="Arial"/>
                <a:cs typeface="Arial"/>
              </a:rPr>
              <a:t>**قم بتوزيع النشرة 15أ.2 - دع المشاركين يعرفون أن هذه النشرة تتضمن التوجيهات/الأسئلة لتقييم السلامة وتخطيط السلامة.  قم أيضاً بتوجيه المشاركين لاستخدام النشرة التي قمت بتوزيعها في وقت سابق - تقييم مخاطر عنف الشريك.  **</a:t>
            </a:r>
          </a:p>
          <a:p>
            <a:pPr algn="l" rtl="1"/>
            <a:endParaRPr lang="ar-SA" sz="1200" b="1" baseline="0" dirty="0"/>
          </a:p>
          <a:p>
            <a:pPr algn="r" rtl="1"/>
            <a:r>
              <a:rPr lang="ar-SA" sz="1200" b="1" baseline="0" dirty="0">
                <a:latin typeface="Arial"/>
                <a:cs typeface="Arial"/>
              </a:rPr>
              <a:t>ذکّر المشارکین أنه لا یتوجب علیھم طرح جمیع الأسئلة في تخطیط السلامة - یمكنھم البدء بأسئلة واسعة النطاق وطرح أسئلة أکثر تحدیداً حسب الحاجة.  </a:t>
            </a:r>
            <a:endParaRPr lang="ar-SA" sz="1200" b="1" dirty="0"/>
          </a:p>
          <a:p>
            <a:pPr algn="l" rtl="1"/>
            <a:endParaRPr lang="ar-SA"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22</a:t>
            </a:fld>
            <a:endParaRPr lang="ar-SA"/>
          </a:p>
        </p:txBody>
      </p:sp>
    </p:spTree>
    <p:extLst>
      <p:ext uri="{BB962C8B-B14F-4D97-AF65-F5344CB8AC3E}">
        <p14:creationId xmlns:p14="http://schemas.microsoft.com/office/powerpoint/2010/main" val="41159665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r>
              <a:rPr lang="ar-SA" sz="1200" kern="1200" baseline="0" dirty="0">
                <a:solidFill>
                  <a:schemeClr val="tx1"/>
                </a:solidFill>
                <a:latin typeface="Arial"/>
                <a:cs typeface="Arial"/>
              </a:rPr>
              <a:t>تتمثل إحدى أهم الطرق التي يمكن أن تساعد الناجية من عنف الشريك في توفير معلومات دقيقة عن أسباب وديناميكيات عنف الشريك وردود الفعل الطبيعية والمشاعر التي قد تكون لدى امرأة في علاقة مسيئة. ويُعد توفير مثل هذه المعلومات مفيداً نظراً لأنه قد يقلل من لوم الذات والعار حول العنف الذي كانت تتعرض له أو تتعرض له الآن بالإضافة إلى التحقق من ردود فعلها تجاهه وتطبيعها. تأكد من مواءمة هذه الرسائل</a:t>
            </a:r>
          </a:p>
          <a:p>
            <a:pPr algn="r" rtl="1"/>
            <a:r>
              <a:rPr lang="ar-SA" sz="1200" kern="1200" baseline="0" dirty="0">
                <a:solidFill>
                  <a:schemeClr val="tx1"/>
                </a:solidFill>
                <a:latin typeface="Arial"/>
                <a:cs typeface="Arial"/>
              </a:rPr>
              <a:t>بما يتناسب مع السياق الخاص بك وحالة الناجية.</a:t>
            </a:r>
          </a:p>
          <a:p>
            <a:pPr rtl="1"/>
            <a:endParaRPr lang="ar-SA" sz="1200" kern="1200" baseline="0" dirty="0">
              <a:solidFill>
                <a:schemeClr val="tx1"/>
              </a:solidFill>
              <a:latin typeface="Arial"/>
              <a:ea typeface="Arial"/>
              <a:cs typeface="Arial"/>
            </a:endParaRPr>
          </a:p>
          <a:p>
            <a:pPr rtl="1"/>
            <a:endParaRPr lang="ar-SA"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23</a:t>
            </a:fld>
            <a:endParaRPr lang="ar-SA"/>
          </a:p>
        </p:txBody>
      </p:sp>
    </p:spTree>
    <p:extLst>
      <p:ext uri="{BB962C8B-B14F-4D97-AF65-F5344CB8AC3E}">
        <p14:creationId xmlns:p14="http://schemas.microsoft.com/office/powerpoint/2010/main" val="281385594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r>
              <a:rPr lang="ar-SA" b="1" dirty="0">
                <a:latin typeface="Arial"/>
                <a:cs typeface="Arial"/>
              </a:rPr>
              <a:t>بعد القيام بهذا النشاط في مجموعات صغيرة، افتح باب المناقشة في المجموعة الكبيرة.  سجل ردود المجموعات على لوحة رسم بياني، وناقش الغرض من كل عبارة (أي كيف يكون من المفيد للناجيات أن يعرفن/يسمعن ذلك).</a:t>
            </a:r>
          </a:p>
          <a:p>
            <a:pPr rtl="1"/>
            <a:endParaRPr lang="ar-SA" b="1" baseline="0" dirty="0"/>
          </a:p>
          <a:p>
            <a:pPr algn="r" rtl="1"/>
            <a:r>
              <a:rPr lang="ar-SA" b="1" baseline="0" dirty="0">
                <a:latin typeface="Arial"/>
                <a:cs typeface="Arial"/>
              </a:rPr>
              <a:t>توزيع النشرة 15أ.3 - الرسائل الأساسية لمشاركتها مع الناجيات من عنف الشريك.  راجع ذلك سريعاً مشيراً إلى أي العبارات حددتها المجموعة بالفعل وأي منها جديد.  </a:t>
            </a:r>
            <a:endParaRPr lang="ar-SA" b="1"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24</a:t>
            </a:fld>
            <a:endParaRPr lang="ar-SA"/>
          </a:p>
        </p:txBody>
      </p:sp>
    </p:spTree>
    <p:extLst>
      <p:ext uri="{BB962C8B-B14F-4D97-AF65-F5344CB8AC3E}">
        <p14:creationId xmlns:p14="http://schemas.microsoft.com/office/powerpoint/2010/main" val="40327555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pPr algn="r" rtl="1" eaLnBrk="1" hangingPunct="1">
              <a:spcBef>
                <a:spcPct val="0"/>
              </a:spcBef>
            </a:pPr>
            <a:r>
              <a:rPr lang="ar-SA" smtClean="0">
                <a:latin typeface="Arial"/>
                <a:cs typeface="Arial"/>
              </a:rPr>
              <a:t>نشكركم جميعاً على وقتكم واهتمامكم ومشاركتكم. قبل أن ننتهي، أود إتاحة المجال لأية أسئلة أو مخاوف أو أفكار قد تكون لديكم. </a:t>
            </a:r>
          </a:p>
          <a:p>
            <a:pPr rtl="1" eaLnBrk="1" hangingPunct="1">
              <a:spcBef>
                <a:spcPct val="0"/>
              </a:spcBef>
            </a:pPr>
            <a:endParaRPr lang="ar-SA" dirty="0"/>
          </a:p>
          <a:p>
            <a:pPr marL="0" marR="0" indent="0" algn="r" defTabSz="914400" rtl="1" eaLnBrk="1" fontAlgn="auto" latinLnBrk="0" hangingPunct="1">
              <a:lnSpc>
                <a:spcPct val="100000"/>
              </a:lnSpc>
              <a:spcBef>
                <a:spcPts val="0"/>
              </a:spcBef>
              <a:spcAft>
                <a:spcPts val="0"/>
              </a:spcAft>
              <a:buClrTx/>
              <a:buSzTx/>
              <a:buFontTx/>
              <a:buNone/>
              <a:tabLst/>
              <a:defRPr/>
            </a:pPr>
            <a:r>
              <a:rPr lang="ar-SA" b="1" baseline="0" dirty="0">
                <a:latin typeface="Arial"/>
                <a:cs typeface="Arial"/>
              </a:rPr>
              <a:t> </a:t>
            </a:r>
          </a:p>
          <a:p>
            <a:pPr marL="0" marR="0" indent="0" algn="l" defTabSz="914400" rtl="1" eaLnBrk="1" fontAlgn="auto" latinLnBrk="0" hangingPunct="1">
              <a:lnSpc>
                <a:spcPct val="100000"/>
              </a:lnSpc>
              <a:spcBef>
                <a:spcPts val="0"/>
              </a:spcBef>
              <a:spcAft>
                <a:spcPts val="0"/>
              </a:spcAft>
              <a:buClrTx/>
              <a:buSzTx/>
              <a:buFontTx/>
              <a:buNone/>
              <a:tabLst/>
              <a:defRPr/>
            </a:pPr>
            <a:endParaRPr lang="ar-SA" baseline="0" dirty="0"/>
          </a:p>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 كيف وجدت هذه الجلسة؟ </a:t>
            </a:r>
          </a:p>
          <a:p>
            <a:pPr marL="171450" marR="0" indent="-171450" algn="r" defTabSz="914400" rtl="1" eaLnBrk="1" fontAlgn="auto" latinLnBrk="0" hangingPunct="1">
              <a:lnSpc>
                <a:spcPct val="100000"/>
              </a:lnSpc>
              <a:spcBef>
                <a:spcPts val="0"/>
              </a:spcBef>
              <a:spcAft>
                <a:spcPts val="0"/>
              </a:spcAft>
              <a:buClrTx/>
              <a:buSzTx/>
              <a:buFontTx/>
              <a:buChar char="-"/>
              <a:tabLst/>
              <a:defRPr/>
            </a:pPr>
            <a:r>
              <a:rPr lang="ar-SA" smtClean="0">
                <a:latin typeface="Arial"/>
                <a:cs typeface="Arial"/>
              </a:rPr>
              <a:t>ما الذي كان سهلاً؟ ما الذي كان صعباً؟ </a:t>
            </a:r>
          </a:p>
          <a:p>
            <a:pPr marL="171450" marR="0" indent="-171450" algn="r" defTabSz="914400" rtl="1" eaLnBrk="1" fontAlgn="auto" latinLnBrk="0" hangingPunct="1">
              <a:lnSpc>
                <a:spcPct val="100000"/>
              </a:lnSpc>
              <a:spcBef>
                <a:spcPts val="0"/>
              </a:spcBef>
              <a:spcAft>
                <a:spcPts val="0"/>
              </a:spcAft>
              <a:buClrTx/>
              <a:buSzTx/>
              <a:buFontTx/>
              <a:buChar char="-"/>
              <a:tabLst/>
              <a:defRPr/>
            </a:pPr>
            <a:r>
              <a:rPr lang="ar-SA" smtClean="0">
                <a:latin typeface="Arial"/>
                <a:cs typeface="Arial"/>
              </a:rPr>
              <a:t>ما الذي ترغب في مواصلة التفكير بشأنه لاحقاً؟</a:t>
            </a:r>
            <a:endParaRPr lang="ar-SA" dirty="0"/>
          </a:p>
          <a:p>
            <a:pPr rtl="1" eaLnBrk="1" hangingPunct="1">
              <a:spcBef>
                <a:spcPct val="0"/>
              </a:spcBef>
            </a:pPr>
            <a:endParaRPr lang="ar-SA" dirty="0"/>
          </a:p>
        </p:txBody>
      </p:sp>
      <p:sp>
        <p:nvSpPr>
          <p:cNvPr id="39940" name="Slide Number Placeholder 3"/>
          <p:cNvSpPr>
            <a:spLocks noGrp="1"/>
          </p:cNvSpPr>
          <p:nvPr>
            <p:ph type="sldNum" sz="quarter" idx="5"/>
          </p:nvPr>
        </p:nvSpPr>
        <p:spPr bwMode="auto">
          <a:noFill/>
          <a:ln>
            <a:miter lim="800000"/>
            <a:headEnd/>
            <a:tailEnd/>
          </a:ln>
        </p:spPr>
        <p:txBody>
          <a:bodyPr/>
          <a:lstStyle/>
          <a:p>
            <a:pPr rtl="1"/>
            <a:fld id="{AA054DE3-A126-4268-9767-928E5A89904D}" type="slidenum">
              <a:rPr lang="en-US">
                <a:solidFill>
                  <a:prstClr val="black"/>
                </a:solidFill>
              </a:rPr>
              <a:pPr/>
              <a:t>25</a:t>
            </a:fld>
            <a:endParaRPr lang="ar-SA">
              <a:solidFill>
                <a:prstClr val="black"/>
              </a:solidFill>
            </a:endParaRPr>
          </a:p>
        </p:txBody>
      </p:sp>
    </p:spTree>
    <p:extLst>
      <p:ext uri="{BB962C8B-B14F-4D97-AF65-F5344CB8AC3E}">
        <p14:creationId xmlns:p14="http://schemas.microsoft.com/office/powerpoint/2010/main" val="34120620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r>
              <a:rPr lang="ar-SA" smtClean="0">
                <a:latin typeface="Arial"/>
                <a:cs typeface="Arial"/>
              </a:rPr>
              <a:t>في هذه الجلسة، سنركز على عنف الشريك والطرق المحددة التي نستجيب بها أثناء إدارة الحالة. أهدافنا هي: </a:t>
            </a:r>
          </a:p>
          <a:p>
            <a:pPr lvl="0" algn="r" rtl="1"/>
            <a:r>
              <a:rPr lang="ar-SA" smtClean="0">
                <a:latin typeface="Arial"/>
                <a:cs typeface="Arial"/>
              </a:rPr>
              <a:t>1. فهم ديناميكيات وأسباب وعواقب عنف الشريك (IPV)</a:t>
            </a:r>
          </a:p>
          <a:p>
            <a:pPr lvl="0" algn="r" rtl="1"/>
            <a:r>
              <a:rPr lang="ar-SA" smtClean="0">
                <a:latin typeface="Arial"/>
                <a:cs typeface="Arial"/>
              </a:rPr>
              <a:t>2. تقييم السلامة بدقة وتمعن مع ناجية من عنف الشريك</a:t>
            </a:r>
          </a:p>
          <a:p>
            <a:pPr lvl="0" algn="r" rtl="1"/>
            <a:r>
              <a:rPr lang="ar-SA" smtClean="0">
                <a:latin typeface="Arial"/>
                <a:cs typeface="Arial"/>
              </a:rPr>
              <a:t>3. وضع خطط سلامة شاملة وسهلة المتابعة مع  الناجيات من عنف الشريك </a:t>
            </a:r>
          </a:p>
          <a:p>
            <a:pPr rtl="1"/>
            <a:endParaRPr lang="ar-SA"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3</a:t>
            </a:fld>
            <a:endParaRPr lang="ar-SA"/>
          </a:p>
        </p:txBody>
      </p:sp>
    </p:spTree>
    <p:extLst>
      <p:ext uri="{BB962C8B-B14F-4D97-AF65-F5344CB8AC3E}">
        <p14:creationId xmlns:p14="http://schemas.microsoft.com/office/powerpoint/2010/main" val="41594754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قبل أن نتعمق في محتوى هذا التدريب، سوف نشارك في مجموعات صغيرة لا يزيد عددها عن 5 أشخاص لمناقشة فهمك لعنف الشريك . ترد بالشريحة بعض الأسئلة للمساعدة في توجيه مناقشتك: ما هو عنف الشريك؟ ما الاختلافات، إن وجدت، بين النزاع الزوجي وعنف الشريك؟ ستحظى بمدة 5-10 دقائق للمناقشة في مجموعات ثم سنعود إلى مجموعة أكبر لتبادل النقاط البارزة في المحادثات الخاصة بك.  (*الميسر، يمكنك كتابة موضوعات ونقاط رنانة على لوحة رسم بياني للإشارة إليها خلال عرض الشريحة التالية*)</a:t>
            </a:r>
          </a:p>
          <a:p>
            <a:pPr rtl="1"/>
            <a:endParaRPr lang="ar-SA" baseline="0" dirty="0"/>
          </a:p>
          <a:p>
            <a:pPr algn="r" rtl="1"/>
            <a:r>
              <a:rPr lang="ar-SA" smtClean="0">
                <a:latin typeface="Arial"/>
                <a:cs typeface="Arial"/>
              </a:rPr>
              <a:t>هل هذا النوع من العنف يختلف عما تحدثنا عنه في الجلسات السابقة؟ في الواقع، يشكل عنف الشريك النسبة الأكبر من العنف في معظم السياقات حول العالم. عنف الشريك ليس استثناءً، فهو القاعدة؛ ومع ذلك، قد يكون من الصعب على الأشخاص تقبله والتحدث عنه لأنه غالباً ما ينظر إليه على أنه مسألة خاصة أو عائلية.</a:t>
            </a:r>
          </a:p>
          <a:p>
            <a:pPr rtl="1"/>
            <a:endParaRPr lang="ar-SA" baseline="0"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4</a:t>
            </a:fld>
            <a:endParaRPr lang="ar-SA"/>
          </a:p>
        </p:txBody>
      </p:sp>
    </p:spTree>
    <p:extLst>
      <p:ext uri="{BB962C8B-B14F-4D97-AF65-F5344CB8AC3E}">
        <p14:creationId xmlns:p14="http://schemas.microsoft.com/office/powerpoint/2010/main" val="16932102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في عملنا، نعرف عنف الشريك، الذي يطلق عليه أيضاً العنف المنزلي، بأنه نمط من السلوك المسيء في علاقة حميمة يستخدمه شخص واحد (الذي عادةً ما يكون الرجل) للحصول على السلطة أو الاحتفاظ بها أو السيطرة على الشخص الآخر (الذي عادةً ما يكون امرأة). يختلف عنف الشريك عن النزاع الزوجي لبضعة أسباب، وأحد أكبر هذه أسباب هو عدم التوازن في السيطرة والسلطة في العلاقة. </a:t>
            </a:r>
          </a:p>
          <a:p>
            <a:pPr rtl="1"/>
            <a:endParaRPr lang="ar-SA" baseline="0" dirty="0"/>
          </a:p>
          <a:p>
            <a:pPr algn="r" rtl="1"/>
            <a:r>
              <a:rPr lang="ar-SA" b="1" baseline="0" dirty="0">
                <a:latin typeface="Arial"/>
                <a:cs typeface="Arial"/>
              </a:rPr>
              <a:t>*لاحظ أنه في بعض الأماكن، يُستخدم مصطلح "العنف المنزلي" لوصف جميع أنواع العنف الموجود داخل الأسرة، بما في ذلك إساءة معاملة الأطفال وإساءة معاملة عاملات المنازل، وما إلى ذلك. إذا كان هذا هو الحال في سياقك، فتأكد من قيامك بالتمييز حيث إن عنف الشريك مختلف بسبب العلاقة القائمة بين الطرفين. نلاحظ أيضاً أن عنف الشريك ينطبق ليس فقط على العلاقات الحالية ولكن أيضاً على الشركاء السابقين.* </a:t>
            </a:r>
            <a:endParaRPr lang="ar-SA" b="1"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5</a:t>
            </a:fld>
            <a:endParaRPr lang="ar-SA"/>
          </a:p>
        </p:txBody>
      </p:sp>
    </p:spTree>
    <p:extLst>
      <p:ext uri="{BB962C8B-B14F-4D97-AF65-F5344CB8AC3E}">
        <p14:creationId xmlns:p14="http://schemas.microsoft.com/office/powerpoint/2010/main" val="15382431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إذاً كيف يبدو عنف الشريك ؟ يمكن أن يأتي عنف الشريك في أشكال كثيرة: جسدية وجنسية ومعنوية واقتصادية ونفسية واجتماعية وروحانية. يمكن تقييد حرية المرأة أو إجبارها أو السيطرة عليها بطريقة أخرى، في واحدة من هذه المجالات من حياتها أو جميعها في كثير من الأحيان من خلال استخدام المعتدي لسلوكيات (على اليمين) وهي: الخوف و/أو الترهيب و/أو الرعب و/أو التلاعب و/أو الإيذاء و/أو الإذلال و/أو اللوم و/أو الإيذاء و/أو الجرح.</a:t>
            </a:r>
          </a:p>
          <a:p>
            <a:pPr algn="r" rtl="1"/>
            <a:r>
              <a:rPr lang="ar-SA" smtClean="0">
                <a:latin typeface="Arial"/>
                <a:cs typeface="Arial"/>
              </a:rPr>
              <a:t> </a:t>
            </a:r>
          </a:p>
          <a:p>
            <a:pPr marL="0" marR="0" indent="0" algn="r" defTabSz="914400" rtl="1" eaLnBrk="1" fontAlgn="auto" latinLnBrk="0" hangingPunct="1">
              <a:lnSpc>
                <a:spcPct val="100000"/>
              </a:lnSpc>
              <a:spcBef>
                <a:spcPts val="0"/>
              </a:spcBef>
              <a:spcAft>
                <a:spcPts val="0"/>
              </a:spcAft>
              <a:buClrTx/>
              <a:buSzTx/>
              <a:buFontTx/>
              <a:buNone/>
              <a:tabLst/>
              <a:defRPr/>
            </a:pPr>
            <a:r>
              <a:rPr lang="ar-SA" sz="1200" kern="1200" dirty="0">
                <a:solidFill>
                  <a:schemeClr val="tx1"/>
                </a:solidFill>
                <a:effectLst/>
                <a:latin typeface="Arial"/>
                <a:cs typeface="Arial"/>
              </a:rPr>
              <a:t>سيتعرض معظم الناجيات من عنف الشريك للعنف بأشكال مختلفة على مدى فترة من الزمن - وغالباً ما يمكن اعتبار هذا العنف (من قبل الناجية والآخرين في مجتمعها) شيئاً طبيعياً، لأنه يحدث في كثير من الأحيان لكثير من النساء. وكثيراً ما يتقدم الناجيات لطلب المساعدة عندما يتصاعد العنف ويصبح أكثر شدة و/أو انتظاماً. وهذا لا يبرر أو يتغاضى عن أي مستوى من العنف - بل يساعدنا على فهم حالة الناجيات من عنف الشريك اللواتي يأتين إلينا للحصول على الدعم. وبالنسبة للكثيرات، وربما معظمهن ، لن تكون هذه هي المرة الأولى التي يواجهن فيها نوعاً من عنف الشريك. </a:t>
            </a:r>
            <a:endParaRPr lang="ar-SA"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6</a:t>
            </a:fld>
            <a:endParaRPr lang="ar-SA"/>
          </a:p>
        </p:txBody>
      </p:sp>
    </p:spTree>
    <p:extLst>
      <p:ext uri="{BB962C8B-B14F-4D97-AF65-F5344CB8AC3E}">
        <p14:creationId xmlns:p14="http://schemas.microsoft.com/office/powerpoint/2010/main" val="12316632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 </a:t>
            </a:r>
          </a:p>
          <a:p>
            <a:pPr rtl="1"/>
            <a:endParaRPr lang="ar-SA" baseline="0" dirty="0"/>
          </a:p>
          <a:p>
            <a:pPr marL="0" marR="0" indent="0" algn="r" defTabSz="914400" rtl="1" eaLnBrk="1" fontAlgn="auto" latinLnBrk="0" hangingPunct="1">
              <a:lnSpc>
                <a:spcPct val="100000"/>
              </a:lnSpc>
              <a:spcBef>
                <a:spcPts val="0"/>
              </a:spcBef>
              <a:spcAft>
                <a:spcPts val="0"/>
              </a:spcAft>
              <a:buClrTx/>
              <a:buSzTx/>
              <a:buFontTx/>
              <a:buNone/>
              <a:tabLst/>
              <a:defRPr/>
            </a:pPr>
            <a:r>
              <a:rPr lang="ar-SA" altLang="en-US" dirty="0">
                <a:latin typeface="Arial"/>
                <a:cs typeface="Arial"/>
              </a:rPr>
              <a:t>هل بسبب ... أنهم غير متعلمين؟ تعرضوا لصدمة؟ لا يستطيعون إدارة غضبهم؟ غير سعداء في حياتهم الزوجية؟ شهدوا وقوع عنف؟ يتعرضون للضغط؟ لا. يختار المعتدون استخدام العنف، ويقومون بذلك كوسيلة للتحكم والسيطرة. ويستند عنف الشريك، شأنه في ذلك شأن جميع أشكال العنف المبني على النوع الاجتماعي ، إلى ديناميكية تكون فيها النساء أقل شأناً وسلطة وتحكماً في حياتهن. معظم المعتدين لا يعتقدون أن هناك أي سبب للتغيير. ولديهم قدرة أن يكونوا جيدين بشكل كبير في تبرير سلوكهم (خاصة ضمن إطارهم المرجعي الثقافي). وقد يلقون لوم ارتكاب السلوك المسيء على الضغط أو تعاطي الكحول أو فقدان السيطرة أو سلوك الناجية.</a:t>
            </a:r>
          </a:p>
          <a:p>
            <a:pPr rtl="1"/>
            <a:endParaRPr lang="ar-SA" dirty="0"/>
          </a:p>
          <a:p>
            <a:pPr algn="r" rtl="1"/>
            <a:r>
              <a:rPr lang="ar-SA" smtClean="0">
                <a:latin typeface="Arial"/>
                <a:cs typeface="Arial"/>
              </a:rPr>
              <a:t>على الرغم من أن المعتدين يمكن أن يجدوا أسباباً عديدة للاعتداء الذي يرتكبونه، إلا أنهم لا يستخدمون هذه الأعذار نفسها لارتكاب أعمال عنف ضد أشخاص آخرين في حياتهم. على سبيل المثال، الرجل الذي يضرب زوجته "لأنه يتعرض للضغط" لن يفعل الشيء نفسه مع صديقه أو رئيسه أو مع مدرس في مدرسة طفله. وبالإضافة إلى ذلك، فإن معظم حالات عنف الشريك تحدث خلف الأبواب المغلقة وتظهر سلوكاً يختلف كثيراً عن كيفية تصرف المعتدين في الأماكن العامة - وهذا يدل على أنهم يعرفون أنه شيء يجب عدم القيام به في وجود الآخرين، وأنهم في الواقع يتحكمون في أفعالهم. </a:t>
            </a:r>
            <a:endParaRPr lang="ar-SA"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7</a:t>
            </a:fld>
            <a:endParaRPr lang="ar-SA"/>
          </a:p>
        </p:txBody>
      </p:sp>
    </p:spTree>
    <p:extLst>
      <p:ext uri="{BB962C8B-B14F-4D97-AF65-F5344CB8AC3E}">
        <p14:creationId xmlns:p14="http://schemas.microsoft.com/office/powerpoint/2010/main" val="27542159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كما تم ذكره في الشريحة السابقة، عنف الشريك يكون حول السلطة والسيطرة؛ يستغل المعتدون السلطة التي يتمتعون بها كرجال في المجتمع وفي الأسرة للسيطرة على زوجاتهم. يحدث عنف الشريك أيضاً على شكل دورة؛ فهو مستمر ويجمع بين عدة أنواع من الاعتداءات مثل المعنوية والجسدية والمالية. نادراً ما يحدث عنف الشريك مرة واحدة فقط، ولكن يحدث مراراً وتكراراً، حيث تدور الأحداث في حلقة من الاعتداء والاعتذار وفترة "شهر العسل" حيث يقل العنف أو يختفي، ثم يحدث الاعتداء مرة أخرى. </a:t>
            </a:r>
          </a:p>
          <a:p>
            <a:pPr rtl="1"/>
            <a:endParaRPr lang="ar-SA" baseline="0" dirty="0"/>
          </a:p>
          <a:p>
            <a:pPr algn="r" rtl="1"/>
            <a:r>
              <a:rPr lang="ar-SA" smtClean="0">
                <a:latin typeface="Arial"/>
                <a:cs typeface="Arial"/>
              </a:rPr>
              <a:t>يجري المعتدون خيارات محسوبة بشأن مع من ومتى يمارسون العنف - فهم لا يمارسون العنف عندما يحضرون الصلاة أو يذهبون إلى العمل؛ يمكنهم السيطرة على سلوكياتهم العنيفة. كما تم ذكره في الشريحة الأخيرة، تعاطي المعتدي للمخدرات أو الكحول أو تعرضه للضغط لا يسبب اعتدائه. </a:t>
            </a:r>
          </a:p>
          <a:p>
            <a:pPr rtl="1"/>
            <a:endParaRPr lang="ar-SA" baseline="0" dirty="0"/>
          </a:p>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وأخيرا، سيؤكد المعتدون على ميل النساء إلى إلقاء اللوم على أنفسهن بسبب الاعتداء وسيستغلون ذلك وعادةً ما يخبرون الناجيات أن الاعتداء كان خطأهن. </a:t>
            </a:r>
            <a:endParaRPr lang="ar-SA" dirty="0"/>
          </a:p>
          <a:p>
            <a:pPr rtl="1"/>
            <a:endParaRPr lang="ar-SA" baseline="0" dirty="0"/>
          </a:p>
          <a:p>
            <a:pPr rtl="1"/>
            <a:endParaRPr lang="ar-SA" baseline="0"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8</a:t>
            </a:fld>
            <a:endParaRPr lang="ar-SA"/>
          </a:p>
        </p:txBody>
      </p:sp>
    </p:spTree>
    <p:extLst>
      <p:ext uri="{BB962C8B-B14F-4D97-AF65-F5344CB8AC3E}">
        <p14:creationId xmlns:p14="http://schemas.microsoft.com/office/powerpoint/2010/main" val="29537434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عجلة السلطة والسيطرة هي أداة تستخدم من قبل العديد من الجهات الفاعلة التي تعمل في الخدمات من أجل الناجيات من عنف الشريك. وتسمح لكل من العاملين الاجتماعيين والناجيات بتحطيم والتعرف على العديد من الأنماط الشائعة لحالات عنف الشريك. عند النظر إلى هذه العجلة، ما الذي يبرز لك؟ هل هناك أشياء هنا تبدو مألوفة من سياقك؟ </a:t>
            </a:r>
            <a:endParaRPr lang="ar-SA"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pPr/>
              <a:t>9</a:t>
            </a:fld>
            <a:endParaRPr lang="ar-SA"/>
          </a:p>
        </p:txBody>
      </p:sp>
    </p:spTree>
    <p:extLst>
      <p:ext uri="{BB962C8B-B14F-4D97-AF65-F5344CB8AC3E}">
        <p14:creationId xmlns:p14="http://schemas.microsoft.com/office/powerpoint/2010/main" val="13793968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lgn="r" rtl="1">
              <a:defRPr/>
            </a:pPr>
            <a:r>
              <a:rPr lang="ar-SA" sz="3800" dirty="0">
                <a:solidFill>
                  <a:prstClr val="black"/>
                </a:solidFill>
                <a:latin typeface="Arial"/>
                <a:cs typeface="Arial"/>
              </a:rPr>
              <a:t>التدريب على إدارة حالة العنف المبني على النوع الاجتماعي بين الوكالات</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flipH="1">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3200" spc="0" dirty="0">
                <a:solidFill>
                  <a:prstClr val="white"/>
                </a:solidFill>
                <a:latin typeface="Arial"/>
                <a:cs typeface="Arial"/>
              </a:rPr>
              <a:t>انقر لتحرير العنوان الفرعي</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lgn="r" rtl="1">
              <a:defRPr/>
            </a:pPr>
            <a:r>
              <a:rPr lang="ar-SA" sz="3800" dirty="0">
                <a:solidFill>
                  <a:prstClr val="black"/>
                </a:solidFill>
                <a:latin typeface="Arial"/>
                <a:cs typeface="Arial"/>
              </a:rPr>
              <a:t>التدريب على إدارة حالة العنف المبني على النوع الاجتماعي بين الوكالات</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3200" spc="0" dirty="0">
                <a:solidFill>
                  <a:prstClr val="white"/>
                </a:solidFill>
                <a:latin typeface="Arial"/>
                <a:cs typeface="Arial"/>
              </a:rPr>
              <a:t>انقر لتحرير العنوان الفرعي</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982663"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3200" spc="0" dirty="0">
                <a:solidFill>
                  <a:prstClr val="white"/>
                </a:solidFill>
                <a:latin typeface="Arial"/>
                <a:cs typeface="Arial"/>
              </a:rPr>
              <a:t>انقر لتحرير العنوان الفرعي</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slideLayout" Target="../slideLayouts/slideLayout45.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5" Type="http://schemas.openxmlformats.org/officeDocument/2006/relationships/theme" Target="../theme/theme2.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24" Type="http://schemas.openxmlformats.org/officeDocument/2006/relationships/slideLayout" Target="../slideLayouts/slideLayout48.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slideLayout" Target="../slideLayouts/slideLayout47.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slideLayout" Target="../slideLayouts/slideLayout4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slideLayout" Target="../slideLayouts/slideLayout61.xml"/><Relationship Id="rId18" Type="http://schemas.openxmlformats.org/officeDocument/2006/relationships/slideLayout" Target="../slideLayouts/slideLayout66.xml"/><Relationship Id="rId3" Type="http://schemas.openxmlformats.org/officeDocument/2006/relationships/slideLayout" Target="../slideLayouts/slideLayout51.xml"/><Relationship Id="rId21" Type="http://schemas.openxmlformats.org/officeDocument/2006/relationships/slideLayout" Target="../slideLayouts/slideLayout69.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17" Type="http://schemas.openxmlformats.org/officeDocument/2006/relationships/slideLayout" Target="../slideLayouts/slideLayout65.xml"/><Relationship Id="rId25" Type="http://schemas.openxmlformats.org/officeDocument/2006/relationships/theme" Target="../theme/theme3.xml"/><Relationship Id="rId2" Type="http://schemas.openxmlformats.org/officeDocument/2006/relationships/slideLayout" Target="../slideLayouts/slideLayout50.xml"/><Relationship Id="rId16" Type="http://schemas.openxmlformats.org/officeDocument/2006/relationships/slideLayout" Target="../slideLayouts/slideLayout64.xml"/><Relationship Id="rId20" Type="http://schemas.openxmlformats.org/officeDocument/2006/relationships/slideLayout" Target="../slideLayouts/slideLayout68.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24" Type="http://schemas.openxmlformats.org/officeDocument/2006/relationships/slideLayout" Target="../slideLayouts/slideLayout72.xml"/><Relationship Id="rId5" Type="http://schemas.openxmlformats.org/officeDocument/2006/relationships/slideLayout" Target="../slideLayouts/slideLayout53.xml"/><Relationship Id="rId15" Type="http://schemas.openxmlformats.org/officeDocument/2006/relationships/slideLayout" Target="../slideLayouts/slideLayout63.xml"/><Relationship Id="rId23" Type="http://schemas.openxmlformats.org/officeDocument/2006/relationships/slideLayout" Target="../slideLayouts/slideLayout71.xml"/><Relationship Id="rId10" Type="http://schemas.openxmlformats.org/officeDocument/2006/relationships/slideLayout" Target="../slideLayouts/slideLayout58.xml"/><Relationship Id="rId19" Type="http://schemas.openxmlformats.org/officeDocument/2006/relationships/slideLayout" Target="../slideLayouts/slideLayout67.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slideLayout" Target="../slideLayouts/slideLayout62.xml"/><Relationship Id="rId22" Type="http://schemas.openxmlformats.org/officeDocument/2006/relationships/slideLayout" Target="../slideLayouts/slideLayout7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7F5FD356-485E-428B-80CB-7F6A6467F807}" type="datetimeFigureOut">
              <a:rPr lang="en-US">
                <a:ea typeface="MS PGothic" pitchFamily="34" charset="-128"/>
              </a:rPr>
              <a:pPr fontAlgn="base">
                <a:spcBef>
                  <a:spcPct val="0"/>
                </a:spcBef>
                <a:spcAft>
                  <a:spcPct val="0"/>
                </a:spcAft>
                <a:defRPr/>
              </a:pPr>
              <a:t>10/5/2017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A91A1AE-D3BA-4CD4-98AA-A978F9614A8A}"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 id="2147483723" r:id="rId14"/>
    <p:sldLayoutId id="2147483724" r:id="rId15"/>
    <p:sldLayoutId id="2147483725" r:id="rId16"/>
    <p:sldLayoutId id="2147483726" r:id="rId17"/>
    <p:sldLayoutId id="2147483727" r:id="rId18"/>
    <p:sldLayoutId id="2147483728" r:id="rId19"/>
    <p:sldLayoutId id="2147483729" r:id="rId20"/>
    <p:sldLayoutId id="2147483730" r:id="rId21"/>
    <p:sldLayoutId id="2147483731" r:id="rId22"/>
    <p:sldLayoutId id="2147483732" r:id="rId23"/>
    <p:sldLayoutId id="2147483733"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7F5FD356-485E-428B-80CB-7F6A6467F807}" type="datetimeFigureOut">
              <a:rPr lang="en-US">
                <a:ea typeface="MS PGothic" pitchFamily="34" charset="-128"/>
              </a:rPr>
              <a:pPr fontAlgn="base">
                <a:spcBef>
                  <a:spcPct val="0"/>
                </a:spcBef>
                <a:spcAft>
                  <a:spcPct val="0"/>
                </a:spcAft>
                <a:defRPr/>
              </a:pPr>
              <a:t>10/5/2017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A91A1AE-D3BA-4CD4-98AA-A978F9614A8A}"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 id="2147483746" r:id="rId12"/>
    <p:sldLayoutId id="2147483747" r:id="rId13"/>
    <p:sldLayoutId id="2147483748" r:id="rId14"/>
    <p:sldLayoutId id="2147483749" r:id="rId15"/>
    <p:sldLayoutId id="2147483750" r:id="rId16"/>
    <p:sldLayoutId id="2147483751" r:id="rId17"/>
    <p:sldLayoutId id="2147483752" r:id="rId18"/>
    <p:sldLayoutId id="2147483753" r:id="rId19"/>
    <p:sldLayoutId id="2147483754" r:id="rId20"/>
    <p:sldLayoutId id="2147483755" r:id="rId21"/>
    <p:sldLayoutId id="2147483756" r:id="rId22"/>
    <p:sldLayoutId id="2147483757" r:id="rId23"/>
    <p:sldLayoutId id="2147483758"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EAD12348-1BEA-453A-AA28-4AC543540342}" type="datetimeFigureOut">
              <a:rPr lang="en-US">
                <a:ea typeface="MS PGothic" pitchFamily="34" charset="-128"/>
              </a:rPr>
              <a:pPr fontAlgn="base">
                <a:spcBef>
                  <a:spcPct val="0"/>
                </a:spcBef>
                <a:spcAft>
                  <a:spcPct val="0"/>
                </a:spcAft>
                <a:defRPr/>
              </a:pPr>
              <a:t>10/5/2017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3D93A0B-5087-4DB7-AF2E-0D50B316499B}"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 id="2147483771" r:id="rId12"/>
    <p:sldLayoutId id="2147483772" r:id="rId13"/>
    <p:sldLayoutId id="2147483773" r:id="rId14"/>
    <p:sldLayoutId id="2147483774" r:id="rId15"/>
    <p:sldLayoutId id="2147483775" r:id="rId16"/>
    <p:sldLayoutId id="2147483776" r:id="rId17"/>
    <p:sldLayoutId id="2147483777" r:id="rId18"/>
    <p:sldLayoutId id="2147483778" r:id="rId19"/>
    <p:sldLayoutId id="2147483779" r:id="rId20"/>
    <p:sldLayoutId id="2147483780" r:id="rId21"/>
    <p:sldLayoutId id="2147483781" r:id="rId22"/>
    <p:sldLayoutId id="2147483782" r:id="rId23"/>
    <p:sldLayoutId id="2147483783"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6470" y="1468134"/>
            <a:ext cx="10244207" cy="1138773"/>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1"/>
            <a:r>
              <a:rPr lang="ar-SA" sz="3400" b="1" dirty="0">
                <a:latin typeface="Arial"/>
                <a:cs typeface="Arial"/>
              </a:rPr>
              <a:t>التدريب على إدارة حالة العنف المبني على النوع الاجتماعي بين الوكالات</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93089" y="2419659"/>
            <a:ext cx="4769556" cy="1545564"/>
          </a:xfrm>
        </p:spPr>
        <p:txBody>
          <a:bodyPr>
            <a:noAutofit/>
          </a:bodyPr>
          <a:lstStyle/>
          <a:p>
            <a:pPr rtl="1">
              <a:lnSpc>
                <a:spcPct val="100000"/>
              </a:lnSpc>
            </a:pPr>
            <a:r>
              <a:rPr lang="ar-SA" spc="0" dirty="0" smtClean="0">
                <a:latin typeface="Arial"/>
                <a:cs typeface="+mn-cs"/>
              </a:rPr>
              <a:t>النشاط: </a:t>
            </a:r>
            <a:r>
              <a:rPr lang="ar-SA" spc="0" dirty="0">
                <a:cs typeface="+mn-cs"/>
              </a:rPr>
              <a:t>ديناميكيات عنف الشريك</a:t>
            </a:r>
            <a:r>
              <a:rPr lang="ar-SA" spc="0" dirty="0" smtClean="0">
                <a:latin typeface="Arial"/>
                <a:cs typeface="+mn-cs"/>
              </a:rPr>
              <a:t> </a:t>
            </a:r>
          </a:p>
        </p:txBody>
      </p:sp>
      <p:sp>
        <p:nvSpPr>
          <p:cNvPr id="3" name="Content Placeholder 2"/>
          <p:cNvSpPr>
            <a:spLocks noGrp="1"/>
          </p:cNvSpPr>
          <p:nvPr>
            <p:ph idx="1"/>
          </p:nvPr>
        </p:nvSpPr>
        <p:spPr>
          <a:xfrm>
            <a:off x="808567" y="860778"/>
            <a:ext cx="4478866" cy="5053469"/>
          </a:xfrm>
        </p:spPr>
        <p:txBody>
          <a:bodyPr>
            <a:normAutofit/>
          </a:bodyPr>
          <a:lstStyle/>
          <a:p>
            <a:pPr algn="r" rtl="1">
              <a:buClr>
                <a:srgbClr val="FFC000"/>
              </a:buClr>
              <a:buFont typeface="Wingdings" panose="05000000000000000000" pitchFamily="2" charset="2"/>
              <a:buChar char="ß"/>
            </a:pPr>
            <a:r>
              <a:rPr lang="ar-SA" sz="2400" dirty="0">
                <a:latin typeface="Arial"/>
                <a:cs typeface="+mn-cs"/>
              </a:rPr>
              <a:t>في مجموعات صغيرة، ناقش كيف تشرح ديناميكيات عنف الشريك للناجيات. </a:t>
            </a:r>
          </a:p>
          <a:p>
            <a:pPr algn="r" rtl="1">
              <a:buClr>
                <a:srgbClr val="FFC000"/>
              </a:buClr>
              <a:buFont typeface="Wingdings" panose="05000000000000000000" pitchFamily="2" charset="2"/>
              <a:buChar char="ß"/>
            </a:pPr>
            <a:r>
              <a:rPr lang="ar-SA" sz="2400" dirty="0">
                <a:latin typeface="Arial"/>
                <a:cs typeface="+mn-cs"/>
              </a:rPr>
              <a:t>هل يتغير تفسيرك عند العمل مع ثقافات مختلفة أو في سياقات مختلفة؟</a:t>
            </a:r>
          </a:p>
        </p:txBody>
      </p:sp>
    </p:spTree>
    <p:extLst>
      <p:ext uri="{BB962C8B-B14F-4D97-AF65-F5344CB8AC3E}">
        <p14:creationId xmlns:p14="http://schemas.microsoft.com/office/powerpoint/2010/main" val="27286497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عواقب عنف الشريك</a:t>
            </a:r>
          </a:p>
        </p:txBody>
      </p:sp>
      <p:sp>
        <p:nvSpPr>
          <p:cNvPr id="3" name="Content Placeholder 2"/>
          <p:cNvSpPr>
            <a:spLocks noGrp="1"/>
          </p:cNvSpPr>
          <p:nvPr>
            <p:ph idx="1"/>
          </p:nvPr>
        </p:nvSpPr>
        <p:spPr>
          <a:xfrm>
            <a:off x="1447271" y="2286000"/>
            <a:ext cx="9720262" cy="4022725"/>
          </a:xfrm>
        </p:spPr>
        <p:txBody>
          <a:bodyPr>
            <a:normAutofit/>
          </a:bodyPr>
          <a:lstStyle/>
          <a:p>
            <a:pPr algn="r" rtl="1">
              <a:buClr>
                <a:schemeClr val="accent4">
                  <a:lumMod val="75000"/>
                </a:schemeClr>
              </a:buClr>
              <a:buNone/>
            </a:pPr>
            <a:r>
              <a:rPr lang="ar-SA" sz="2800" spc="0" dirty="0">
                <a:solidFill>
                  <a:schemeClr val="tx1"/>
                </a:solidFill>
                <a:latin typeface="Arial"/>
                <a:cs typeface="+mn-cs"/>
              </a:rPr>
              <a:t>الجسدية والنفسية</a:t>
            </a:r>
          </a:p>
          <a:p>
            <a:pPr lvl="1" algn="r" rtl="1">
              <a:buClr>
                <a:schemeClr val="accent4">
                  <a:lumMod val="75000"/>
                </a:schemeClr>
              </a:buClr>
              <a:buFont typeface="Arial" panose="020B0604020202020204" pitchFamily="34" charset="0"/>
              <a:buChar char="•"/>
            </a:pPr>
            <a:r>
              <a:rPr lang="ar-SA" sz="2800" spc="0" dirty="0">
                <a:solidFill>
                  <a:schemeClr val="tx1"/>
                </a:solidFill>
                <a:latin typeface="Arial"/>
                <a:cs typeface="+mn-cs"/>
              </a:rPr>
              <a:t>الخوف المستمر = الضغط</a:t>
            </a:r>
          </a:p>
          <a:p>
            <a:pPr lvl="1" algn="r" rtl="1">
              <a:buClr>
                <a:schemeClr val="accent4">
                  <a:lumMod val="75000"/>
                </a:schemeClr>
              </a:buClr>
              <a:buFont typeface="Arial" panose="020B0604020202020204" pitchFamily="34" charset="0"/>
              <a:buChar char="•"/>
            </a:pPr>
            <a:r>
              <a:rPr lang="ar-SA" sz="2800" spc="0" dirty="0">
                <a:solidFill>
                  <a:schemeClr val="tx1"/>
                </a:solidFill>
                <a:latin typeface="Arial"/>
                <a:cs typeface="+mn-cs"/>
              </a:rPr>
              <a:t>الكفاح، الفرار، التجمد</a:t>
            </a:r>
          </a:p>
          <a:p>
            <a:pPr lvl="1" algn="r" rtl="1">
              <a:buClr>
                <a:schemeClr val="accent4">
                  <a:lumMod val="75000"/>
                </a:schemeClr>
              </a:buClr>
              <a:buFont typeface="Arial" panose="020B0604020202020204" pitchFamily="34" charset="0"/>
              <a:buChar char="•"/>
            </a:pPr>
            <a:r>
              <a:rPr lang="ar-SA" sz="2800" spc="0" dirty="0">
                <a:solidFill>
                  <a:schemeClr val="tx1"/>
                </a:solidFill>
                <a:latin typeface="Arial"/>
                <a:cs typeface="+mn-cs"/>
              </a:rPr>
              <a:t>الحزن، العزلة</a:t>
            </a:r>
          </a:p>
          <a:p>
            <a:pPr lvl="1" algn="r" rtl="1">
              <a:buClr>
                <a:schemeClr val="accent4">
                  <a:lumMod val="75000"/>
                </a:schemeClr>
              </a:buClr>
              <a:buFont typeface="Arial" panose="020B0604020202020204" pitchFamily="34" charset="0"/>
              <a:buChar char="•"/>
            </a:pPr>
            <a:r>
              <a:rPr lang="ar-SA" sz="2800" spc="0" dirty="0">
                <a:solidFill>
                  <a:schemeClr val="tx1"/>
                </a:solidFill>
                <a:latin typeface="Arial"/>
                <a:cs typeface="+mn-cs"/>
              </a:rPr>
              <a:t>لوم النفس</a:t>
            </a:r>
          </a:p>
          <a:p>
            <a:pPr algn="r" rtl="1"/>
            <a:r>
              <a:rPr lang="ar-SA" spc="0" dirty="0" smtClean="0">
                <a:latin typeface="Arial"/>
                <a:cs typeface="+mn-cs"/>
              </a:rPr>
              <a:t> </a:t>
            </a:r>
          </a:p>
        </p:txBody>
      </p:sp>
      <p:grpSp>
        <p:nvGrpSpPr>
          <p:cNvPr id="4" name="Group 3"/>
          <p:cNvGrpSpPr/>
          <p:nvPr/>
        </p:nvGrpSpPr>
        <p:grpSpPr>
          <a:xfrm>
            <a:off x="630767" y="2063686"/>
            <a:ext cx="6362700" cy="4564204"/>
            <a:chOff x="630767" y="2063686"/>
            <a:chExt cx="6362700" cy="4564204"/>
          </a:xfrm>
        </p:grpSpPr>
        <p:pic>
          <p:nvPicPr>
            <p:cNvPr id="5" name="Picture 8" descr="Woman.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21567" y="2497851"/>
              <a:ext cx="1679575" cy="3652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9"/>
            <p:cNvSpPr txBox="1">
              <a:spLocks noChangeArrowheads="1"/>
            </p:cNvSpPr>
            <p:nvPr/>
          </p:nvSpPr>
          <p:spPr bwMode="auto">
            <a:xfrm>
              <a:off x="2506397" y="2063686"/>
              <a:ext cx="310991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anose="020B0604020202020204" pitchFamily="34" charset="0"/>
                  <a:ea typeface="ヒラギノ角ゴ Pro W3" pitchFamily="14" charset="-128"/>
                </a:defRPr>
              </a:lvl1pPr>
              <a:lvl2pPr marL="742950" indent="-285750">
                <a:defRPr sz="2400">
                  <a:solidFill>
                    <a:schemeClr val="tx1"/>
                  </a:solidFill>
                  <a:latin typeface="Arial" panose="020B0604020202020204" pitchFamily="34" charset="0"/>
                  <a:ea typeface="ヒラギノ角ゴ Pro W3" pitchFamily="14" charset="-128"/>
                </a:defRPr>
              </a:lvl2pPr>
              <a:lvl3pPr marL="1143000" indent="-228600">
                <a:defRPr sz="2400">
                  <a:solidFill>
                    <a:schemeClr val="tx1"/>
                  </a:solidFill>
                  <a:latin typeface="Arial" panose="020B0604020202020204" pitchFamily="34" charset="0"/>
                  <a:ea typeface="ヒラギノ角ゴ Pro W3" pitchFamily="14" charset="-128"/>
                </a:defRPr>
              </a:lvl3pPr>
              <a:lvl4pPr marL="1600200" indent="-228600">
                <a:defRPr sz="2400">
                  <a:solidFill>
                    <a:schemeClr val="tx1"/>
                  </a:solidFill>
                  <a:latin typeface="Arial" panose="020B0604020202020204" pitchFamily="34" charset="0"/>
                  <a:ea typeface="ヒラギノ角ゴ Pro W3" pitchFamily="14" charset="-128"/>
                </a:defRPr>
              </a:lvl4pPr>
              <a:lvl5pPr marL="2057400" indent="-228600">
                <a:defRPr sz="2400">
                  <a:solidFill>
                    <a:schemeClr val="tx1"/>
                  </a:solidFill>
                  <a:latin typeface="Arial" panose="020B0604020202020204" pitchFamily="34" charset="0"/>
                  <a:ea typeface="ヒラギノ角ゴ Pro W3" pitchFamily="1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9pPr>
            </a:lstStyle>
            <a:p>
              <a:pPr algn="ctr" rtl="1" eaLnBrk="0" fontAlgn="base" hangingPunct="0">
                <a:spcBef>
                  <a:spcPct val="0"/>
                </a:spcBef>
                <a:spcAft>
                  <a:spcPct val="0"/>
                </a:spcAft>
              </a:pPr>
              <a:r>
                <a:rPr lang="ar-SA" altLang="en-US" sz="1800" dirty="0">
                  <a:solidFill>
                    <a:prstClr val="black"/>
                  </a:solidFill>
                  <a:latin typeface="Arial"/>
                </a:rPr>
                <a:t>الصحة العقلية والعافية</a:t>
              </a:r>
            </a:p>
          </p:txBody>
        </p:sp>
        <p:sp>
          <p:nvSpPr>
            <p:cNvPr id="7" name="TextBox 10"/>
            <p:cNvSpPr txBox="1">
              <a:spLocks noChangeArrowheads="1"/>
            </p:cNvSpPr>
            <p:nvPr/>
          </p:nvSpPr>
          <p:spPr bwMode="auto">
            <a:xfrm>
              <a:off x="4402667" y="3997324"/>
              <a:ext cx="2590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ヒラギノ角ゴ Pro W3" pitchFamily="14" charset="-128"/>
                </a:defRPr>
              </a:lvl1pPr>
              <a:lvl2pPr marL="742950" indent="-285750">
                <a:defRPr sz="2400">
                  <a:solidFill>
                    <a:schemeClr val="tx1"/>
                  </a:solidFill>
                  <a:latin typeface="Arial" panose="020B0604020202020204" pitchFamily="34" charset="0"/>
                  <a:ea typeface="ヒラギノ角ゴ Pro W3" pitchFamily="14" charset="-128"/>
                </a:defRPr>
              </a:lvl2pPr>
              <a:lvl3pPr marL="1143000" indent="-228600">
                <a:defRPr sz="2400">
                  <a:solidFill>
                    <a:schemeClr val="tx1"/>
                  </a:solidFill>
                  <a:latin typeface="Arial" panose="020B0604020202020204" pitchFamily="34" charset="0"/>
                  <a:ea typeface="ヒラギノ角ゴ Pro W3" pitchFamily="14" charset="-128"/>
                </a:defRPr>
              </a:lvl3pPr>
              <a:lvl4pPr marL="1600200" indent="-228600">
                <a:defRPr sz="2400">
                  <a:solidFill>
                    <a:schemeClr val="tx1"/>
                  </a:solidFill>
                  <a:latin typeface="Arial" panose="020B0604020202020204" pitchFamily="34" charset="0"/>
                  <a:ea typeface="ヒラギノ角ゴ Pro W3" pitchFamily="14" charset="-128"/>
                </a:defRPr>
              </a:lvl4pPr>
              <a:lvl5pPr marL="2057400" indent="-228600">
                <a:defRPr sz="2400">
                  <a:solidFill>
                    <a:schemeClr val="tx1"/>
                  </a:solidFill>
                  <a:latin typeface="Arial" panose="020B0604020202020204" pitchFamily="34" charset="0"/>
                  <a:ea typeface="ヒラギノ角ゴ Pro W3" pitchFamily="1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9pPr>
            </a:lstStyle>
            <a:p>
              <a:pPr algn="ctr" rtl="1" eaLnBrk="0" fontAlgn="base" hangingPunct="0">
                <a:spcBef>
                  <a:spcPct val="0"/>
                </a:spcBef>
                <a:spcAft>
                  <a:spcPct val="0"/>
                </a:spcAft>
              </a:pPr>
              <a:r>
                <a:rPr lang="ar-SA" altLang="en-US" sz="1800" dirty="0">
                  <a:solidFill>
                    <a:prstClr val="black"/>
                  </a:solidFill>
                  <a:latin typeface="Arial"/>
                </a:rPr>
                <a:t>الصحة الجنسية</a:t>
              </a:r>
            </a:p>
          </p:txBody>
        </p:sp>
        <p:sp>
          <p:nvSpPr>
            <p:cNvPr id="8" name="TextBox 11"/>
            <p:cNvSpPr txBox="1">
              <a:spLocks noChangeArrowheads="1"/>
            </p:cNvSpPr>
            <p:nvPr/>
          </p:nvSpPr>
          <p:spPr bwMode="auto">
            <a:xfrm>
              <a:off x="2765954" y="6258002"/>
              <a:ext cx="2590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ヒラギノ角ゴ Pro W3" pitchFamily="14" charset="-128"/>
                </a:defRPr>
              </a:lvl1pPr>
              <a:lvl2pPr marL="742950" indent="-285750">
                <a:defRPr sz="2400">
                  <a:solidFill>
                    <a:schemeClr val="tx1"/>
                  </a:solidFill>
                  <a:latin typeface="Arial" panose="020B0604020202020204" pitchFamily="34" charset="0"/>
                  <a:ea typeface="ヒラギノ角ゴ Pro W3" pitchFamily="14" charset="-128"/>
                </a:defRPr>
              </a:lvl2pPr>
              <a:lvl3pPr marL="1143000" indent="-228600">
                <a:defRPr sz="2400">
                  <a:solidFill>
                    <a:schemeClr val="tx1"/>
                  </a:solidFill>
                  <a:latin typeface="Arial" panose="020B0604020202020204" pitchFamily="34" charset="0"/>
                  <a:ea typeface="ヒラギノ角ゴ Pro W3" pitchFamily="14" charset="-128"/>
                </a:defRPr>
              </a:lvl3pPr>
              <a:lvl4pPr marL="1600200" indent="-228600">
                <a:defRPr sz="2400">
                  <a:solidFill>
                    <a:schemeClr val="tx1"/>
                  </a:solidFill>
                  <a:latin typeface="Arial" panose="020B0604020202020204" pitchFamily="34" charset="0"/>
                  <a:ea typeface="ヒラギノ角ゴ Pro W3" pitchFamily="14" charset="-128"/>
                </a:defRPr>
              </a:lvl4pPr>
              <a:lvl5pPr marL="2057400" indent="-228600">
                <a:defRPr sz="2400">
                  <a:solidFill>
                    <a:schemeClr val="tx1"/>
                  </a:solidFill>
                  <a:latin typeface="Arial" panose="020B0604020202020204" pitchFamily="34" charset="0"/>
                  <a:ea typeface="ヒラギノ角ゴ Pro W3" pitchFamily="1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9pPr>
            </a:lstStyle>
            <a:p>
              <a:pPr algn="ctr" rtl="1" eaLnBrk="0" fontAlgn="base" hangingPunct="0">
                <a:spcBef>
                  <a:spcPct val="0"/>
                </a:spcBef>
                <a:spcAft>
                  <a:spcPct val="0"/>
                </a:spcAft>
              </a:pPr>
              <a:r>
                <a:rPr lang="ar-SA" altLang="en-US" sz="1800" dirty="0">
                  <a:solidFill>
                    <a:prstClr val="black"/>
                  </a:solidFill>
                  <a:latin typeface="Arial"/>
                </a:rPr>
                <a:t>الصحة الجسدية</a:t>
              </a:r>
            </a:p>
          </p:txBody>
        </p:sp>
        <p:sp>
          <p:nvSpPr>
            <p:cNvPr id="9" name="TextBox 12"/>
            <p:cNvSpPr txBox="1">
              <a:spLocks noChangeArrowheads="1"/>
            </p:cNvSpPr>
            <p:nvPr/>
          </p:nvSpPr>
          <p:spPr bwMode="auto">
            <a:xfrm>
              <a:off x="630767" y="3976178"/>
              <a:ext cx="2590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ヒラギノ角ゴ Pro W3" pitchFamily="14" charset="-128"/>
                </a:defRPr>
              </a:lvl1pPr>
              <a:lvl2pPr marL="742950" indent="-285750">
                <a:defRPr sz="2400">
                  <a:solidFill>
                    <a:schemeClr val="tx1"/>
                  </a:solidFill>
                  <a:latin typeface="Arial" panose="020B0604020202020204" pitchFamily="34" charset="0"/>
                  <a:ea typeface="ヒラギノ角ゴ Pro W3" pitchFamily="14" charset="-128"/>
                </a:defRPr>
              </a:lvl2pPr>
              <a:lvl3pPr marL="1143000" indent="-228600">
                <a:defRPr sz="2400">
                  <a:solidFill>
                    <a:schemeClr val="tx1"/>
                  </a:solidFill>
                  <a:latin typeface="Arial" panose="020B0604020202020204" pitchFamily="34" charset="0"/>
                  <a:ea typeface="ヒラギノ角ゴ Pro W3" pitchFamily="14" charset="-128"/>
                </a:defRPr>
              </a:lvl3pPr>
              <a:lvl4pPr marL="1600200" indent="-228600">
                <a:defRPr sz="2400">
                  <a:solidFill>
                    <a:schemeClr val="tx1"/>
                  </a:solidFill>
                  <a:latin typeface="Arial" panose="020B0604020202020204" pitchFamily="34" charset="0"/>
                  <a:ea typeface="ヒラギノ角ゴ Pro W3" pitchFamily="14" charset="-128"/>
                </a:defRPr>
              </a:lvl4pPr>
              <a:lvl5pPr marL="2057400" indent="-228600">
                <a:defRPr sz="2400">
                  <a:solidFill>
                    <a:schemeClr val="tx1"/>
                  </a:solidFill>
                  <a:latin typeface="Arial" panose="020B0604020202020204" pitchFamily="34" charset="0"/>
                  <a:ea typeface="ヒラギノ角ゴ Pro W3" pitchFamily="1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9pPr>
            </a:lstStyle>
            <a:p>
              <a:pPr algn="ctr" rtl="1" eaLnBrk="0" fontAlgn="base" hangingPunct="0">
                <a:spcBef>
                  <a:spcPct val="0"/>
                </a:spcBef>
                <a:spcAft>
                  <a:spcPct val="0"/>
                </a:spcAft>
              </a:pPr>
              <a:r>
                <a:rPr lang="ar-SA" altLang="en-US" sz="1800" dirty="0">
                  <a:solidFill>
                    <a:prstClr val="black"/>
                  </a:solidFill>
                  <a:latin typeface="Arial"/>
                </a:rPr>
                <a:t>الوصمة، العزلة، العار</a:t>
              </a:r>
            </a:p>
          </p:txBody>
        </p:sp>
      </p:grpSp>
    </p:spTree>
    <p:extLst>
      <p:ext uri="{BB962C8B-B14F-4D97-AF65-F5344CB8AC3E}">
        <p14:creationId xmlns:p14="http://schemas.microsoft.com/office/powerpoint/2010/main" val="39405858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لماذا لا ترحل النساء؟</a:t>
            </a:r>
            <a:endParaRPr spc="0" dirty="0">
              <a:cs typeface="+mn-cs"/>
            </a:endParaRPr>
          </a:p>
        </p:txBody>
      </p:sp>
      <p:grpSp>
        <p:nvGrpSpPr>
          <p:cNvPr id="3" name="Group 2"/>
          <p:cNvGrpSpPr/>
          <p:nvPr/>
        </p:nvGrpSpPr>
        <p:grpSpPr>
          <a:xfrm flipH="1">
            <a:off x="1614951" y="1843937"/>
            <a:ext cx="8368665" cy="4863464"/>
            <a:chOff x="1614951" y="1843937"/>
            <a:chExt cx="8368665" cy="4863464"/>
          </a:xfrm>
        </p:grpSpPr>
        <p:grpSp>
          <p:nvGrpSpPr>
            <p:cNvPr id="12" name="Group 11"/>
            <p:cNvGrpSpPr/>
            <p:nvPr/>
          </p:nvGrpSpPr>
          <p:grpSpPr>
            <a:xfrm>
              <a:off x="1614951" y="1843937"/>
              <a:ext cx="4863465" cy="4863464"/>
              <a:chOff x="197167" y="489267"/>
              <a:chExt cx="4863465" cy="4863464"/>
            </a:xfrm>
          </p:grpSpPr>
          <p:sp>
            <p:nvSpPr>
              <p:cNvPr id="13" name="Oval 12"/>
              <p:cNvSpPr/>
              <p:nvPr/>
            </p:nvSpPr>
            <p:spPr>
              <a:xfrm>
                <a:off x="197167" y="489267"/>
                <a:ext cx="4863465" cy="4863464"/>
              </a:xfrm>
              <a:prstGeom prst="ellipse">
                <a:avLst/>
              </a:prstGeom>
            </p:spPr>
            <p:style>
              <a:lnRef idx="0">
                <a:schemeClr val="lt1">
                  <a:hueOff val="0"/>
                  <a:satOff val="0"/>
                  <a:lumOff val="0"/>
                  <a:alphaOff val="0"/>
                </a:schemeClr>
              </a:lnRef>
              <a:fillRef idx="3">
                <a:schemeClr val="accent5">
                  <a:alpha val="50000"/>
                  <a:hueOff val="0"/>
                  <a:satOff val="0"/>
                  <a:lumOff val="0"/>
                  <a:alphaOff val="0"/>
                </a:schemeClr>
              </a:fillRef>
              <a:effectRef idx="0">
                <a:schemeClr val="accent5">
                  <a:alpha val="50000"/>
                  <a:hueOff val="0"/>
                  <a:satOff val="0"/>
                  <a:lumOff val="0"/>
                  <a:alphaOff val="0"/>
                </a:schemeClr>
              </a:effectRef>
              <a:fontRef idx="minor">
                <a:schemeClr val="tx1"/>
              </a:fontRef>
            </p:style>
          </p:sp>
          <p:sp>
            <p:nvSpPr>
              <p:cNvPr id="14" name="Oval 4"/>
              <p:cNvSpPr/>
              <p:nvPr/>
            </p:nvSpPr>
            <p:spPr>
              <a:xfrm>
                <a:off x="876299" y="1062774"/>
                <a:ext cx="2804160" cy="3716450"/>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0" tIns="0" rIns="0" bIns="0" numCol="1" spcCol="1270" anchor="ctr" anchorCtr="1">
                <a:noAutofit/>
              </a:bodyPr>
              <a:lstStyle/>
              <a:p>
                <a:pPr lvl="0" algn="ctr" defTabSz="1066800" rtl="1">
                  <a:lnSpc>
                    <a:spcPct val="90000"/>
                  </a:lnSpc>
                  <a:spcBef>
                    <a:spcPct val="0"/>
                  </a:spcBef>
                  <a:spcAft>
                    <a:spcPct val="35000"/>
                  </a:spcAft>
                </a:pPr>
                <a:r>
                  <a:rPr lang="ar-SA" sz="2400" kern="1200" smtClean="0"/>
                  <a:t>لسبب معنوي </a:t>
                </a:r>
              </a:p>
              <a:p>
                <a:pPr marL="171450" lvl="1" indent="-171450" algn="ctr" defTabSz="844550" rtl="1">
                  <a:lnSpc>
                    <a:spcPct val="90000"/>
                  </a:lnSpc>
                  <a:spcBef>
                    <a:spcPct val="0"/>
                  </a:spcBef>
                  <a:spcAft>
                    <a:spcPct val="15000"/>
                  </a:spcAft>
                  <a:buChar char="••"/>
                </a:pPr>
                <a:r>
                  <a:rPr lang="ar-SA" sz="1900" kern="1200" smtClean="0"/>
                  <a:t>الاعتقاد بأن المعتدي سوف يتغير (الاعتقاد أنها يمكن أن تساعده)</a:t>
                </a:r>
              </a:p>
              <a:p>
                <a:pPr marL="171450" lvl="1" indent="-171450" algn="ctr" defTabSz="844550" rtl="1">
                  <a:lnSpc>
                    <a:spcPct val="90000"/>
                  </a:lnSpc>
                  <a:spcBef>
                    <a:spcPct val="0"/>
                  </a:spcBef>
                  <a:spcAft>
                    <a:spcPct val="15000"/>
                  </a:spcAft>
                  <a:buChar char="••"/>
                </a:pPr>
                <a:r>
                  <a:rPr lang="ar-SA" sz="1900" kern="1200" smtClean="0"/>
                  <a:t>الشعور بالمسؤولية للحفاظ على الحياة الزوجية</a:t>
                </a:r>
              </a:p>
              <a:p>
                <a:pPr marL="171450" lvl="1" indent="-171450" algn="ctr" defTabSz="844550" rtl="1">
                  <a:lnSpc>
                    <a:spcPct val="90000"/>
                  </a:lnSpc>
                  <a:spcBef>
                    <a:spcPct val="0"/>
                  </a:spcBef>
                  <a:spcAft>
                    <a:spcPct val="15000"/>
                  </a:spcAft>
                  <a:buChar char="••"/>
                </a:pPr>
                <a:r>
                  <a:rPr lang="ar-SA" sz="1900" kern="1200" smtClean="0"/>
                  <a:t>التعلق بالشريك</a:t>
                </a:r>
              </a:p>
              <a:p>
                <a:pPr marL="171450" lvl="1" indent="-171450" algn="ctr" defTabSz="844550" rtl="1">
                  <a:lnSpc>
                    <a:spcPct val="90000"/>
                  </a:lnSpc>
                  <a:spcBef>
                    <a:spcPct val="0"/>
                  </a:spcBef>
                  <a:spcAft>
                    <a:spcPct val="15000"/>
                  </a:spcAft>
                  <a:buChar char="••"/>
                </a:pPr>
                <a:r>
                  <a:rPr lang="ar-SA" sz="1900" kern="1200" smtClean="0"/>
                  <a:t>رغبتها في وجود أب للأطفال</a:t>
                </a:r>
              </a:p>
              <a:p>
                <a:pPr marL="171450" lvl="1" indent="-171450" algn="ctr" defTabSz="844550" rtl="1">
                  <a:lnSpc>
                    <a:spcPct val="90000"/>
                  </a:lnSpc>
                  <a:spcBef>
                    <a:spcPct val="0"/>
                  </a:spcBef>
                  <a:spcAft>
                    <a:spcPct val="15000"/>
                  </a:spcAft>
                  <a:buChar char="••"/>
                </a:pPr>
                <a:r>
                  <a:rPr lang="ar-SA" sz="1900" kern="1200" smtClean="0"/>
                  <a:t>الشعور بالمسؤولية تجاه الاعتداء</a:t>
                </a:r>
              </a:p>
              <a:p>
                <a:pPr marL="171450" lvl="1" indent="-171450" algn="ctr" defTabSz="844550" rtl="1">
                  <a:lnSpc>
                    <a:spcPct val="90000"/>
                  </a:lnSpc>
                  <a:spcBef>
                    <a:spcPct val="0"/>
                  </a:spcBef>
                  <a:spcAft>
                    <a:spcPct val="15000"/>
                  </a:spcAft>
                  <a:buChar char="••"/>
                </a:pPr>
                <a:r>
                  <a:rPr lang="ar-SA" sz="1900" kern="1200" smtClean="0"/>
                  <a:t>الشعور بفقدان الأمل، الحصار</a:t>
                </a:r>
              </a:p>
              <a:p>
                <a:pPr marL="171450" lvl="1" indent="-171450" algn="ctr" defTabSz="844550" rtl="1">
                  <a:lnSpc>
                    <a:spcPct val="90000"/>
                  </a:lnSpc>
                  <a:spcBef>
                    <a:spcPct val="0"/>
                  </a:spcBef>
                  <a:spcAft>
                    <a:spcPct val="15000"/>
                  </a:spcAft>
                  <a:buChar char="••"/>
                </a:pPr>
                <a:r>
                  <a:rPr lang="ar-SA" sz="1900" kern="1200" smtClean="0"/>
                  <a:t>الخوف من أن المعتدي سوف يقتلها إذا غادرت</a:t>
                </a:r>
              </a:p>
            </p:txBody>
          </p:sp>
        </p:grpSp>
        <p:grpSp>
          <p:nvGrpSpPr>
            <p:cNvPr id="15" name="Group 14"/>
            <p:cNvGrpSpPr/>
            <p:nvPr/>
          </p:nvGrpSpPr>
          <p:grpSpPr>
            <a:xfrm>
              <a:off x="5120151" y="1843937"/>
              <a:ext cx="4863465" cy="4863464"/>
              <a:chOff x="3702367" y="489267"/>
              <a:chExt cx="4863465" cy="4863464"/>
            </a:xfrm>
          </p:grpSpPr>
          <p:sp>
            <p:nvSpPr>
              <p:cNvPr id="16" name="Oval 15"/>
              <p:cNvSpPr/>
              <p:nvPr/>
            </p:nvSpPr>
            <p:spPr>
              <a:xfrm>
                <a:off x="3702367" y="489267"/>
                <a:ext cx="4863465" cy="4863464"/>
              </a:xfrm>
              <a:prstGeom prst="ellipse">
                <a:avLst/>
              </a:prstGeom>
            </p:spPr>
            <p:style>
              <a:lnRef idx="0">
                <a:schemeClr val="lt1">
                  <a:hueOff val="0"/>
                  <a:satOff val="0"/>
                  <a:lumOff val="0"/>
                  <a:alphaOff val="0"/>
                </a:schemeClr>
              </a:lnRef>
              <a:fillRef idx="3">
                <a:schemeClr val="accent5">
                  <a:alpha val="50000"/>
                  <a:hueOff val="-3096518"/>
                  <a:satOff val="31044"/>
                  <a:lumOff val="-21569"/>
                  <a:alphaOff val="0"/>
                </a:schemeClr>
              </a:fillRef>
              <a:effectRef idx="0">
                <a:schemeClr val="accent5">
                  <a:alpha val="50000"/>
                  <a:hueOff val="-3096518"/>
                  <a:satOff val="31044"/>
                  <a:lumOff val="-21569"/>
                  <a:alphaOff val="0"/>
                </a:schemeClr>
              </a:effectRef>
              <a:fontRef idx="minor">
                <a:schemeClr val="tx1"/>
              </a:fontRef>
            </p:style>
          </p:sp>
          <p:sp>
            <p:nvSpPr>
              <p:cNvPr id="17" name="Oval 6"/>
              <p:cNvSpPr/>
              <p:nvPr/>
            </p:nvSpPr>
            <p:spPr>
              <a:xfrm>
                <a:off x="5082540" y="1062774"/>
                <a:ext cx="2804160" cy="3716450"/>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0" tIns="0" rIns="0" bIns="0" numCol="1" spcCol="1270" anchor="ctr" anchorCtr="1">
                <a:noAutofit/>
              </a:bodyPr>
              <a:lstStyle/>
              <a:p>
                <a:pPr lvl="0" algn="ctr" defTabSz="1066800" rtl="1">
                  <a:lnSpc>
                    <a:spcPct val="90000"/>
                  </a:lnSpc>
                  <a:spcBef>
                    <a:spcPct val="0"/>
                  </a:spcBef>
                  <a:spcAft>
                    <a:spcPct val="35000"/>
                  </a:spcAft>
                </a:pPr>
                <a:r>
                  <a:rPr lang="ar-SA" sz="2400" kern="1200" dirty="0" smtClean="0"/>
                  <a:t>لسبب ظرفي</a:t>
                </a:r>
              </a:p>
              <a:p>
                <a:pPr marL="171450" lvl="1" indent="-171450" algn="ctr" defTabSz="844550" rtl="1">
                  <a:lnSpc>
                    <a:spcPct val="90000"/>
                  </a:lnSpc>
                  <a:spcBef>
                    <a:spcPct val="0"/>
                  </a:spcBef>
                  <a:spcAft>
                    <a:spcPct val="15000"/>
                  </a:spcAft>
                  <a:buChar char="••"/>
                </a:pPr>
                <a:r>
                  <a:rPr lang="ar-SA" sz="1900" kern="1200" smtClean="0"/>
                  <a:t>عدم وجود مكان آمن للذهاب إليه</a:t>
                </a:r>
              </a:p>
              <a:p>
                <a:pPr marL="171450" lvl="1" indent="-171450" algn="ctr" defTabSz="844550" rtl="1">
                  <a:lnSpc>
                    <a:spcPct val="90000"/>
                  </a:lnSpc>
                  <a:spcBef>
                    <a:spcPct val="0"/>
                  </a:spcBef>
                  <a:spcAft>
                    <a:spcPct val="15000"/>
                  </a:spcAft>
                  <a:buChar char="••"/>
                </a:pPr>
                <a:r>
                  <a:rPr lang="ar-SA" sz="1900" kern="1200" smtClean="0"/>
                  <a:t>العزلة الاجتماعية</a:t>
                </a:r>
              </a:p>
              <a:p>
                <a:pPr marL="171450" lvl="1" indent="-171450" algn="ctr" defTabSz="844550" rtl="1">
                  <a:lnSpc>
                    <a:spcPct val="90000"/>
                  </a:lnSpc>
                  <a:spcBef>
                    <a:spcPct val="0"/>
                  </a:spcBef>
                  <a:spcAft>
                    <a:spcPct val="15000"/>
                  </a:spcAft>
                  <a:buChar char="••"/>
                </a:pPr>
                <a:r>
                  <a:rPr lang="ar-SA" sz="1900" kern="1200" smtClean="0"/>
                  <a:t>الاعتماد المالي وأشكال الاعتماد الأخرى على المعتدي</a:t>
                </a:r>
              </a:p>
              <a:p>
                <a:pPr marL="171450" lvl="1" indent="-171450" algn="ctr" defTabSz="844550" rtl="1">
                  <a:lnSpc>
                    <a:spcPct val="90000"/>
                  </a:lnSpc>
                  <a:spcBef>
                    <a:spcPct val="0"/>
                  </a:spcBef>
                  <a:spcAft>
                    <a:spcPct val="15000"/>
                  </a:spcAft>
                  <a:buChar char="••"/>
                </a:pPr>
                <a:r>
                  <a:rPr lang="ar-SA" sz="1900" kern="1200" smtClean="0"/>
                  <a:t>ضغط الأسرة والمجتمع</a:t>
                </a:r>
              </a:p>
              <a:p>
                <a:pPr marL="171450" lvl="1" indent="-171450" algn="ctr" defTabSz="844550" rtl="1">
                  <a:lnSpc>
                    <a:spcPct val="90000"/>
                  </a:lnSpc>
                  <a:spcBef>
                    <a:spcPct val="0"/>
                  </a:spcBef>
                  <a:spcAft>
                    <a:spcPct val="15000"/>
                  </a:spcAft>
                  <a:buChar char="••"/>
                </a:pPr>
                <a:r>
                  <a:rPr lang="ar-SA" sz="1900" kern="1200" smtClean="0"/>
                  <a:t>الخوف من نقص المهارات (اللغة الإنجليزية، وجود وظيفة)</a:t>
                </a:r>
              </a:p>
              <a:p>
                <a:pPr marL="171450" lvl="1" indent="-171450" algn="ctr" defTabSz="844550" rtl="1">
                  <a:lnSpc>
                    <a:spcPct val="90000"/>
                  </a:lnSpc>
                  <a:spcBef>
                    <a:spcPct val="0"/>
                  </a:spcBef>
                  <a:spcAft>
                    <a:spcPct val="15000"/>
                  </a:spcAft>
                  <a:buChar char="••"/>
                </a:pPr>
                <a:r>
                  <a:rPr lang="ar-SA" sz="1900" kern="1200" smtClean="0"/>
                  <a:t>عدم إدراك أن المساعدة متاحة</a:t>
                </a:r>
              </a:p>
              <a:p>
                <a:pPr marL="171450" lvl="1" indent="-171450" algn="ctr" defTabSz="844550" rtl="1">
                  <a:lnSpc>
                    <a:spcPct val="90000"/>
                  </a:lnSpc>
                  <a:spcBef>
                    <a:spcPct val="0"/>
                  </a:spcBef>
                  <a:spcAft>
                    <a:spcPct val="15000"/>
                  </a:spcAft>
                  <a:buChar char="••"/>
                </a:pPr>
                <a:r>
                  <a:rPr lang="ar-SA" sz="1900" kern="1200" smtClean="0"/>
                  <a:t>الخوف من تطبيق القانون</a:t>
                </a:r>
              </a:p>
            </p:txBody>
          </p:sp>
        </p:grpSp>
        <p:pic>
          <p:nvPicPr>
            <p:cNvPr id="5" name="Picture 8" descr="Woman.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39354" y="2717800"/>
              <a:ext cx="1355996" cy="2949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6397189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دعم الناجيات من عنف الشريك</a:t>
            </a:r>
            <a:endParaRPr spc="0" dirty="0">
              <a:cs typeface="+mn-cs"/>
            </a:endParaRPr>
          </a:p>
        </p:txBody>
      </p:sp>
      <p:sp>
        <p:nvSpPr>
          <p:cNvPr id="3" name="Content Placeholder 2"/>
          <p:cNvSpPr>
            <a:spLocks noGrp="1"/>
          </p:cNvSpPr>
          <p:nvPr>
            <p:ph idx="1"/>
          </p:nvPr>
        </p:nvSpPr>
        <p:spPr>
          <a:xfrm>
            <a:off x="1464205" y="2286000"/>
            <a:ext cx="9720262" cy="4022725"/>
          </a:xfrm>
        </p:spPr>
        <p:txBody>
          <a:bodyPr/>
          <a:lstStyle/>
          <a:p>
            <a:pPr algn="r" rtl="1">
              <a:buFont typeface="Arial" charset="0"/>
              <a:buChar char="•"/>
            </a:pPr>
            <a:r>
              <a:rPr lang="ar-SA" sz="3200" spc="0" dirty="0">
                <a:solidFill>
                  <a:schemeClr val="tx1"/>
                </a:solidFill>
                <a:latin typeface="Arial"/>
                <a:cs typeface="+mn-cs"/>
              </a:rPr>
              <a:t> الإحالة إلى الخدمات الأساسية (لجميع الحالات)</a:t>
            </a:r>
          </a:p>
          <a:p>
            <a:pPr algn="r" rtl="1">
              <a:buFont typeface="Arial" charset="0"/>
              <a:buChar char="•"/>
            </a:pPr>
            <a:r>
              <a:rPr lang="ar-SA" sz="3200" spc="0" dirty="0">
                <a:solidFill>
                  <a:schemeClr val="tx1"/>
                </a:solidFill>
                <a:latin typeface="Arial"/>
                <a:cs typeface="+mn-cs"/>
              </a:rPr>
              <a:t> الخدمات الخاصة بعنف الشريك</a:t>
            </a:r>
          </a:p>
          <a:p>
            <a:pPr algn="r" rtl="1">
              <a:buFont typeface="Arial" charset="0"/>
              <a:buChar char="•"/>
            </a:pPr>
            <a:r>
              <a:rPr lang="ar-SA" sz="3200" spc="0" dirty="0">
                <a:solidFill>
                  <a:schemeClr val="tx1"/>
                </a:solidFill>
                <a:latin typeface="Arial"/>
                <a:cs typeface="+mn-cs"/>
              </a:rPr>
              <a:t> التركيز على السلامة</a:t>
            </a:r>
          </a:p>
          <a:p>
            <a:pPr algn="r" rtl="1">
              <a:buFont typeface="Arial" charset="0"/>
              <a:buChar char="•"/>
            </a:pPr>
            <a:r>
              <a:rPr lang="ar-SA" sz="3200" spc="0" dirty="0">
                <a:solidFill>
                  <a:schemeClr val="tx1"/>
                </a:solidFill>
                <a:latin typeface="Arial"/>
                <a:cs typeface="+mn-cs"/>
              </a:rPr>
              <a:t> الدعم النفسي والاجتماعي: توفير المعلومات </a:t>
            </a:r>
          </a:p>
        </p:txBody>
      </p:sp>
    </p:spTree>
    <p:extLst>
      <p:ext uri="{BB962C8B-B14F-4D97-AF65-F5344CB8AC3E}">
        <p14:creationId xmlns:p14="http://schemas.microsoft.com/office/powerpoint/2010/main" val="6287396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26956" y="2419659"/>
            <a:ext cx="4769556" cy="1545564"/>
          </a:xfrm>
        </p:spPr>
        <p:txBody>
          <a:bodyPr>
            <a:noAutofit/>
          </a:bodyPr>
          <a:lstStyle/>
          <a:p>
            <a:pPr rtl="1"/>
            <a:r>
              <a:rPr lang="ar-SA" spc="0" dirty="0" smtClean="0">
                <a:latin typeface="Arial"/>
                <a:cs typeface="+mn-cs"/>
              </a:rPr>
              <a:t>النشاط: </a:t>
            </a:r>
            <a:r>
              <a:rPr lang="ar-SA" spc="0" dirty="0">
                <a:cs typeface="+mn-cs"/>
              </a:rPr>
              <a:t>تقييم السلامة</a:t>
            </a:r>
            <a:endParaRPr lang="ar-SA" spc="0" dirty="0" smtClean="0">
              <a:latin typeface="Arial"/>
              <a:cs typeface="+mn-cs"/>
            </a:endParaRPr>
          </a:p>
        </p:txBody>
      </p:sp>
      <p:sp>
        <p:nvSpPr>
          <p:cNvPr id="3" name="Content Placeholder 2"/>
          <p:cNvSpPr>
            <a:spLocks noGrp="1"/>
          </p:cNvSpPr>
          <p:nvPr>
            <p:ph idx="1"/>
          </p:nvPr>
        </p:nvSpPr>
        <p:spPr>
          <a:xfrm>
            <a:off x="808567" y="1048346"/>
            <a:ext cx="4478866" cy="5053469"/>
          </a:xfrm>
        </p:spPr>
        <p:txBody>
          <a:bodyPr>
            <a:normAutofit/>
          </a:bodyPr>
          <a:lstStyle/>
          <a:p>
            <a:pPr algn="r" rtl="1">
              <a:buClr>
                <a:srgbClr val="FFC000"/>
              </a:buClr>
              <a:buFont typeface="Wingdings" panose="05000000000000000000" pitchFamily="2" charset="2"/>
              <a:buChar char="ß"/>
            </a:pPr>
            <a:r>
              <a:rPr lang="ar-SA" sz="2400" dirty="0">
                <a:solidFill>
                  <a:schemeClr val="tx1"/>
                </a:solidFill>
                <a:latin typeface="Arial"/>
                <a:cs typeface="+mn-cs"/>
              </a:rPr>
              <a:t>في مجموعات صغيرة، ناقش تخطيط السلامة الذي تقوم به حالياً مع الناجيات من عنف الشريك في برنامجك وتجاربك مع تخطيط السلامة. </a:t>
            </a:r>
          </a:p>
          <a:p>
            <a:pPr algn="r" rtl="1">
              <a:buClr>
                <a:srgbClr val="FFC000"/>
              </a:buClr>
              <a:buFont typeface="Wingdings" panose="05000000000000000000" pitchFamily="2" charset="2"/>
              <a:buChar char="ß"/>
            </a:pPr>
            <a:r>
              <a:rPr lang="ar-SA" sz="2400" dirty="0">
                <a:solidFill>
                  <a:schemeClr val="tx1"/>
                </a:solidFill>
                <a:latin typeface="Arial"/>
                <a:cs typeface="+mn-cs"/>
              </a:rPr>
              <a:t>ما بعض أفضل الممارسات الخاصة بك؟ </a:t>
            </a:r>
          </a:p>
          <a:p>
            <a:pPr algn="r" rtl="1">
              <a:buClr>
                <a:srgbClr val="FFC000"/>
              </a:buClr>
              <a:buFont typeface="Wingdings" panose="05000000000000000000" pitchFamily="2" charset="2"/>
              <a:buChar char="ß"/>
            </a:pPr>
            <a:r>
              <a:rPr lang="ar-SA" sz="2400" dirty="0">
                <a:solidFill>
                  <a:schemeClr val="tx1"/>
                </a:solidFill>
                <a:latin typeface="Arial"/>
                <a:cs typeface="+mn-cs"/>
              </a:rPr>
              <a:t>ما الذي يمكن تحسينه؟ </a:t>
            </a:r>
          </a:p>
        </p:txBody>
      </p:sp>
    </p:spTree>
    <p:extLst>
      <p:ext uri="{BB962C8B-B14F-4D97-AF65-F5344CB8AC3E}">
        <p14:creationId xmlns:p14="http://schemas.microsoft.com/office/powerpoint/2010/main" val="34405155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تقييم السلامة مع الناجيات من عنف الشريك</a:t>
            </a:r>
          </a:p>
        </p:txBody>
      </p:sp>
      <p:grpSp>
        <p:nvGrpSpPr>
          <p:cNvPr id="35" name="Group 34"/>
          <p:cNvGrpSpPr/>
          <p:nvPr/>
        </p:nvGrpSpPr>
        <p:grpSpPr>
          <a:xfrm flipH="1">
            <a:off x="3480518" y="1524511"/>
            <a:ext cx="5400297" cy="5095910"/>
            <a:chOff x="3480518" y="1524511"/>
            <a:chExt cx="5400297" cy="5095910"/>
          </a:xfrm>
        </p:grpSpPr>
        <p:sp>
          <p:nvSpPr>
            <p:cNvPr id="20" name="Oval 19"/>
            <p:cNvSpPr/>
            <p:nvPr/>
          </p:nvSpPr>
          <p:spPr>
            <a:xfrm>
              <a:off x="4245352" y="2284720"/>
              <a:ext cx="3859429" cy="1385925"/>
            </a:xfrm>
            <a:prstGeom prst="ellipse">
              <a:avLst/>
            </a:prstGeom>
          </p:spPr>
          <p:style>
            <a:lnRef idx="0">
              <a:schemeClr val="accent5">
                <a:hueOff val="0"/>
                <a:satOff val="0"/>
                <a:lumOff val="0"/>
                <a:alphaOff val="0"/>
              </a:schemeClr>
            </a:lnRef>
            <a:fillRef idx="1">
              <a:schemeClr val="accent5">
                <a:tint val="50000"/>
                <a:alpha val="40000"/>
                <a:hueOff val="0"/>
                <a:satOff val="0"/>
                <a:lumOff val="0"/>
                <a:alphaOff val="0"/>
              </a:schemeClr>
            </a:fillRef>
            <a:effectRef idx="0">
              <a:schemeClr val="accent5">
                <a:tint val="50000"/>
                <a:alpha val="40000"/>
                <a:hueOff val="0"/>
                <a:satOff val="0"/>
                <a:lumOff val="0"/>
                <a:alphaOff val="0"/>
              </a:schemeClr>
            </a:effectRef>
            <a:fontRef idx="minor">
              <a:schemeClr val="lt1">
                <a:hueOff val="0"/>
                <a:satOff val="0"/>
                <a:lumOff val="0"/>
                <a:alphaOff val="0"/>
              </a:schemeClr>
            </a:fontRef>
          </p:style>
        </p:sp>
        <p:sp>
          <p:nvSpPr>
            <p:cNvPr id="21" name="Down Arrow 20"/>
            <p:cNvSpPr/>
            <p:nvPr/>
          </p:nvSpPr>
          <p:spPr>
            <a:xfrm>
              <a:off x="5830672" y="5422042"/>
              <a:ext cx="699988" cy="447992"/>
            </a:xfrm>
            <a:prstGeom prst="downArrow">
              <a:avLst/>
            </a:prstGeom>
          </p:spPr>
          <p:style>
            <a:lnRef idx="2">
              <a:schemeClr val="lt1">
                <a:hueOff val="0"/>
                <a:satOff val="0"/>
                <a:lumOff val="0"/>
                <a:alphaOff val="0"/>
              </a:schemeClr>
            </a:lnRef>
            <a:fillRef idx="1">
              <a:schemeClr val="accent5">
                <a:tint val="40000"/>
                <a:hueOff val="0"/>
                <a:satOff val="0"/>
                <a:lumOff val="0"/>
                <a:alphaOff val="0"/>
              </a:schemeClr>
            </a:fillRef>
            <a:effectRef idx="0">
              <a:schemeClr val="accent5">
                <a:tint val="40000"/>
                <a:hueOff val="0"/>
                <a:satOff val="0"/>
                <a:lumOff val="0"/>
                <a:alphaOff val="0"/>
              </a:schemeClr>
            </a:effectRef>
            <a:fontRef idx="minor">
              <a:schemeClr val="dk1">
                <a:hueOff val="0"/>
                <a:satOff val="0"/>
                <a:lumOff val="0"/>
                <a:alphaOff val="0"/>
              </a:schemeClr>
            </a:fontRef>
          </p:style>
        </p:sp>
        <p:grpSp>
          <p:nvGrpSpPr>
            <p:cNvPr id="22" name="Group 21"/>
            <p:cNvGrpSpPr/>
            <p:nvPr/>
          </p:nvGrpSpPr>
          <p:grpSpPr>
            <a:xfrm>
              <a:off x="4500695" y="5780436"/>
              <a:ext cx="3359943" cy="839985"/>
              <a:chOff x="3482028" y="3947932"/>
              <a:chExt cx="3359943" cy="839985"/>
            </a:xfrm>
          </p:grpSpPr>
          <p:sp>
            <p:nvSpPr>
              <p:cNvPr id="23" name="Rectangle 22"/>
              <p:cNvSpPr/>
              <p:nvPr/>
            </p:nvSpPr>
            <p:spPr>
              <a:xfrm>
                <a:off x="3482028" y="3947932"/>
                <a:ext cx="3359943" cy="839985"/>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4" name="Rectangle 23"/>
              <p:cNvSpPr/>
              <p:nvPr/>
            </p:nvSpPr>
            <p:spPr>
              <a:xfrm>
                <a:off x="3482028" y="3947932"/>
                <a:ext cx="3359943" cy="839985"/>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213360" tIns="213360" rIns="213360" bIns="213360" numCol="1" spcCol="1270" anchor="ctr" anchorCtr="0">
                <a:noAutofit/>
              </a:bodyPr>
              <a:lstStyle/>
              <a:p>
                <a:pPr lvl="0" algn="ctr" defTabSz="1333500" rtl="1">
                  <a:lnSpc>
                    <a:spcPct val="90000"/>
                  </a:lnSpc>
                  <a:spcBef>
                    <a:spcPct val="0"/>
                  </a:spcBef>
                  <a:spcAft>
                    <a:spcPct val="35000"/>
                  </a:spcAft>
                </a:pPr>
                <a:r>
                  <a:rPr lang="ar-SA" sz="3000" kern="1200" smtClean="0"/>
                  <a:t>خطة السلامة </a:t>
                </a:r>
              </a:p>
            </p:txBody>
          </p:sp>
        </p:grpSp>
        <p:grpSp>
          <p:nvGrpSpPr>
            <p:cNvPr id="25" name="Group 24"/>
            <p:cNvGrpSpPr/>
            <p:nvPr/>
          </p:nvGrpSpPr>
          <p:grpSpPr>
            <a:xfrm>
              <a:off x="5239789" y="3669061"/>
              <a:ext cx="2046697" cy="1914827"/>
              <a:chOff x="4221122" y="1836557"/>
              <a:chExt cx="2046697" cy="1914827"/>
            </a:xfrm>
          </p:grpSpPr>
          <p:sp>
            <p:nvSpPr>
              <p:cNvPr id="26" name="Oval 25"/>
              <p:cNvSpPr/>
              <p:nvPr/>
            </p:nvSpPr>
            <p:spPr>
              <a:xfrm>
                <a:off x="4221122" y="1836557"/>
                <a:ext cx="2046697" cy="1914827"/>
              </a:xfrm>
              <a:prstGeom prst="ellipse">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27" name="Oval 8"/>
              <p:cNvSpPr/>
              <p:nvPr/>
            </p:nvSpPr>
            <p:spPr>
              <a:xfrm>
                <a:off x="4520854" y="2116977"/>
                <a:ext cx="1447233" cy="135398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0320" tIns="20320" rIns="20320" bIns="20320" numCol="1" spcCol="1270" anchor="ctr" anchorCtr="0">
                <a:noAutofit/>
              </a:bodyPr>
              <a:lstStyle/>
              <a:p>
                <a:pPr lvl="0" algn="ctr" defTabSz="711200" rtl="1">
                  <a:lnSpc>
                    <a:spcPct val="90000"/>
                  </a:lnSpc>
                  <a:spcBef>
                    <a:spcPct val="0"/>
                  </a:spcBef>
                  <a:spcAft>
                    <a:spcPct val="35000"/>
                  </a:spcAft>
                </a:pPr>
                <a:r>
                  <a:rPr lang="ar-SA" sz="1600" b="0" kern="1200" dirty="0">
                    <a:solidFill>
                      <a:schemeClr val="tx1"/>
                    </a:solidFill>
                  </a:rPr>
                  <a:t>تحديد الظروف التي تكون فيها الناجية في خطر كبير</a:t>
                </a:r>
              </a:p>
            </p:txBody>
          </p:sp>
        </p:grpSp>
        <p:grpSp>
          <p:nvGrpSpPr>
            <p:cNvPr id="28" name="Group 27"/>
            <p:cNvGrpSpPr/>
            <p:nvPr/>
          </p:nvGrpSpPr>
          <p:grpSpPr>
            <a:xfrm>
              <a:off x="4678518" y="2663645"/>
              <a:ext cx="1464322" cy="1445661"/>
              <a:chOff x="3659851" y="831141"/>
              <a:chExt cx="1464322" cy="1445661"/>
            </a:xfrm>
          </p:grpSpPr>
          <p:sp>
            <p:nvSpPr>
              <p:cNvPr id="29" name="Oval 28"/>
              <p:cNvSpPr/>
              <p:nvPr/>
            </p:nvSpPr>
            <p:spPr>
              <a:xfrm>
                <a:off x="3659851" y="831141"/>
                <a:ext cx="1464322" cy="1445661"/>
              </a:xfrm>
              <a:prstGeom prst="ellipse">
                <a:avLst/>
              </a:prstGeom>
            </p:spPr>
            <p:style>
              <a:lnRef idx="2">
                <a:schemeClr val="lt1">
                  <a:hueOff val="0"/>
                  <a:satOff val="0"/>
                  <a:lumOff val="0"/>
                  <a:alphaOff val="0"/>
                </a:schemeClr>
              </a:lnRef>
              <a:fillRef idx="1">
                <a:schemeClr val="accent5">
                  <a:hueOff val="-1548259"/>
                  <a:satOff val="15522"/>
                  <a:lumOff val="-10784"/>
                  <a:alphaOff val="0"/>
                </a:schemeClr>
              </a:fillRef>
              <a:effectRef idx="0">
                <a:schemeClr val="accent5">
                  <a:hueOff val="-1548259"/>
                  <a:satOff val="15522"/>
                  <a:lumOff val="-10784"/>
                  <a:alphaOff val="0"/>
                </a:schemeClr>
              </a:effectRef>
              <a:fontRef idx="minor">
                <a:schemeClr val="lt1"/>
              </a:fontRef>
            </p:style>
          </p:sp>
          <p:sp>
            <p:nvSpPr>
              <p:cNvPr id="30" name="Oval 10"/>
              <p:cNvSpPr/>
              <p:nvPr/>
            </p:nvSpPr>
            <p:spPr>
              <a:xfrm>
                <a:off x="3874296" y="1042853"/>
                <a:ext cx="1035432" cy="102223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ar-SA" sz="1800" kern="1200" dirty="0">
                    <a:solidFill>
                      <a:schemeClr val="tx1"/>
                    </a:solidFill>
                  </a:rPr>
                  <a:t>تقييم المخاطر</a:t>
                </a:r>
              </a:p>
            </p:txBody>
          </p:sp>
        </p:grpSp>
        <p:grpSp>
          <p:nvGrpSpPr>
            <p:cNvPr id="31" name="Group 30"/>
            <p:cNvGrpSpPr/>
            <p:nvPr/>
          </p:nvGrpSpPr>
          <p:grpSpPr>
            <a:xfrm>
              <a:off x="6262718" y="2296547"/>
              <a:ext cx="1510487" cy="1496905"/>
              <a:chOff x="5244051" y="464043"/>
              <a:chExt cx="1510487" cy="1496905"/>
            </a:xfrm>
          </p:grpSpPr>
          <p:sp>
            <p:nvSpPr>
              <p:cNvPr id="32" name="Oval 31"/>
              <p:cNvSpPr/>
              <p:nvPr/>
            </p:nvSpPr>
            <p:spPr>
              <a:xfrm>
                <a:off x="5244051" y="464043"/>
                <a:ext cx="1510487" cy="1496905"/>
              </a:xfrm>
              <a:prstGeom prst="ellipse">
                <a:avLst/>
              </a:prstGeom>
            </p:spPr>
            <p:style>
              <a:lnRef idx="2">
                <a:schemeClr val="lt1">
                  <a:hueOff val="0"/>
                  <a:satOff val="0"/>
                  <a:lumOff val="0"/>
                  <a:alphaOff val="0"/>
                </a:schemeClr>
              </a:lnRef>
              <a:fillRef idx="1">
                <a:schemeClr val="accent5">
                  <a:hueOff val="-3096518"/>
                  <a:satOff val="31044"/>
                  <a:lumOff val="-21569"/>
                  <a:alphaOff val="0"/>
                </a:schemeClr>
              </a:fillRef>
              <a:effectRef idx="0">
                <a:schemeClr val="accent5">
                  <a:hueOff val="-3096518"/>
                  <a:satOff val="31044"/>
                  <a:lumOff val="-21569"/>
                  <a:alphaOff val="0"/>
                </a:schemeClr>
              </a:effectRef>
              <a:fontRef idx="minor">
                <a:schemeClr val="lt1"/>
              </a:fontRef>
            </p:style>
          </p:sp>
          <p:sp>
            <p:nvSpPr>
              <p:cNvPr id="33" name="Oval 12"/>
              <p:cNvSpPr/>
              <p:nvPr/>
            </p:nvSpPr>
            <p:spPr>
              <a:xfrm>
                <a:off x="5465257" y="683260"/>
                <a:ext cx="1068075" cy="105847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0320" tIns="20320" rIns="20320" bIns="20320" numCol="1" spcCol="1270" anchor="ctr" anchorCtr="0">
                <a:noAutofit/>
              </a:bodyPr>
              <a:lstStyle/>
              <a:p>
                <a:pPr lvl="0" algn="ctr" defTabSz="711200" rtl="1">
                  <a:lnSpc>
                    <a:spcPct val="90000"/>
                  </a:lnSpc>
                  <a:spcBef>
                    <a:spcPct val="0"/>
                  </a:spcBef>
                  <a:spcAft>
                    <a:spcPct val="35000"/>
                  </a:spcAft>
                </a:pPr>
                <a:r>
                  <a:rPr lang="ar-SA" sz="1600" kern="1200" dirty="0">
                    <a:solidFill>
                      <a:schemeClr val="tx1"/>
                    </a:solidFill>
                  </a:rPr>
                  <a:t>تقييم شعور الناجية بالسلامة </a:t>
                </a:r>
              </a:p>
            </p:txBody>
          </p:sp>
        </p:grpSp>
        <p:sp>
          <p:nvSpPr>
            <p:cNvPr id="34" name="Shape 33"/>
            <p:cNvSpPr/>
            <p:nvPr/>
          </p:nvSpPr>
          <p:spPr>
            <a:xfrm>
              <a:off x="3480518" y="1524511"/>
              <a:ext cx="5400297" cy="4479920"/>
            </a:xfrm>
            <a:prstGeom prst="funnel">
              <a:avLst/>
            </a:prstGeom>
          </p:spPr>
          <p:style>
            <a:lnRef idx="1">
              <a:schemeClr val="accent5">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sp>
      </p:grpSp>
    </p:spTree>
    <p:extLst>
      <p:ext uri="{BB962C8B-B14F-4D97-AF65-F5344CB8AC3E}">
        <p14:creationId xmlns:p14="http://schemas.microsoft.com/office/powerpoint/2010/main" val="25318377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تقييم شعور الناجية بالسلامة</a:t>
            </a:r>
          </a:p>
        </p:txBody>
      </p:sp>
      <p:sp>
        <p:nvSpPr>
          <p:cNvPr id="3" name="Content Placeholder 2"/>
          <p:cNvSpPr>
            <a:spLocks noGrp="1"/>
          </p:cNvSpPr>
          <p:nvPr>
            <p:ph idx="1"/>
          </p:nvPr>
        </p:nvSpPr>
        <p:spPr>
          <a:xfrm>
            <a:off x="1345671" y="2286000"/>
            <a:ext cx="9720262" cy="4022725"/>
          </a:xfrm>
        </p:spPr>
        <p:txBody>
          <a:bodyPr/>
          <a:lstStyle/>
          <a:p>
            <a:pPr algn="ctr" rtl="1"/>
            <a:r>
              <a:rPr lang="ar-SA" spc="0" dirty="0">
                <a:solidFill>
                  <a:schemeClr val="tx1"/>
                </a:solidFill>
                <a:latin typeface="Arial"/>
                <a:cs typeface="Arial"/>
              </a:rPr>
              <a:t>قم بتقييم شعور الناجية المُدرك بالسلامة من خلال التحدث معها. يمكنك أيضاً التقييم باستخدام مقياس من 1-5 حيث يعني 1 غير آمن للغاية و5 يعني آمن جداً </a:t>
            </a:r>
          </a:p>
        </p:txBody>
      </p:sp>
      <p:graphicFrame>
        <p:nvGraphicFramePr>
          <p:cNvPr id="6" name="Table 5"/>
          <p:cNvGraphicFramePr>
            <a:graphicFrameLocks noGrp="1"/>
          </p:cNvGraphicFramePr>
          <p:nvPr>
            <p:extLst>
              <p:ext uri="{D42A27DB-BD31-4B8C-83A1-F6EECF244321}">
                <p14:modId xmlns:p14="http://schemas.microsoft.com/office/powerpoint/2010/main" val="789556083"/>
              </p:ext>
            </p:extLst>
          </p:nvPr>
        </p:nvGraphicFramePr>
        <p:xfrm>
          <a:off x="1993900" y="3517900"/>
          <a:ext cx="7912099" cy="1333500"/>
        </p:xfrm>
        <a:graphic>
          <a:graphicData uri="http://schemas.openxmlformats.org/drawingml/2006/table">
            <a:tbl>
              <a:tblPr rtl="1">
                <a:tableStyleId>{073A0DAA-6AF3-43AB-8588-CEC1D06C72B9}</a:tableStyleId>
              </a:tblPr>
              <a:tblGrid>
                <a:gridCol w="1581941">
                  <a:extLst>
                    <a:ext uri="{9D8B030D-6E8A-4147-A177-3AD203B41FA5}">
                      <a16:colId xmlns:a16="http://schemas.microsoft.com/office/drawing/2014/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0000"/>
                    </a:ext>
                  </a:extLst>
                </a:gridCol>
                <a:gridCol w="1582739">
                  <a:extLst>
                    <a:ext uri="{9D8B030D-6E8A-4147-A177-3AD203B41FA5}">
                      <a16:colId xmlns:a16="http://schemas.microsoft.com/office/drawing/2014/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0001"/>
                    </a:ext>
                  </a:extLst>
                </a:gridCol>
                <a:gridCol w="1581941">
                  <a:extLst>
                    <a:ext uri="{9D8B030D-6E8A-4147-A177-3AD203B41FA5}">
                      <a16:colId xmlns:a16="http://schemas.microsoft.com/office/drawing/2014/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0002"/>
                    </a:ext>
                  </a:extLst>
                </a:gridCol>
                <a:gridCol w="1582739">
                  <a:extLst>
                    <a:ext uri="{9D8B030D-6E8A-4147-A177-3AD203B41FA5}">
                      <a16:colId xmlns:a16="http://schemas.microsoft.com/office/drawing/2014/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0003"/>
                    </a:ext>
                  </a:extLst>
                </a:gridCol>
                <a:gridCol w="1582739">
                  <a:extLst>
                    <a:ext uri="{9D8B030D-6E8A-4147-A177-3AD203B41FA5}">
                      <a16:colId xmlns:a16="http://schemas.microsoft.com/office/drawing/2014/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0004"/>
                    </a:ext>
                  </a:extLst>
                </a:gridCol>
              </a:tblGrid>
              <a:tr h="369794">
                <a:tc>
                  <a:txBody>
                    <a:bodyPr/>
                    <a:lstStyle/>
                    <a:p>
                      <a:pPr marL="0" marR="0" algn="just">
                        <a:spcBef>
                          <a:spcPts val="400"/>
                        </a:spcBef>
                        <a:spcAft>
                          <a:spcPts val="400"/>
                        </a:spcAft>
                      </a:pPr>
                      <a:endParaRPr lang="en-US" sz="2000" dirty="0">
                        <a:effectLst/>
                        <a:latin typeface="Calibri" panose="020F0502020204030204" pitchFamily="34" charset="0"/>
                      </a:endParaRPr>
                    </a:p>
                  </a:txBody>
                  <a:tcPr marL="68580" marR="68580" marT="0" marB="0"/>
                </a:tc>
                <a:tc>
                  <a:txBody>
                    <a:bodyPr/>
                    <a:lstStyle/>
                    <a:p>
                      <a:pPr marL="0" marR="0" algn="just" rtl="1">
                        <a:spcBef>
                          <a:spcPts val="400"/>
                        </a:spcBef>
                        <a:spcAft>
                          <a:spcPts val="400"/>
                        </a:spcAft>
                      </a:pPr>
                      <a:r>
                        <a:rPr lang="ar-SA" sz="1800">
                          <a:effectLst/>
                        </a:rPr>
                        <a:t> </a:t>
                      </a:r>
                      <a:endParaRPr lang="ar-SA" sz="2000">
                        <a:effectLst/>
                        <a:latin typeface="Arial"/>
                      </a:endParaRPr>
                    </a:p>
                  </a:txBody>
                  <a:tcPr marL="68580" marR="68580" marT="0" marB="0"/>
                </a:tc>
                <a:tc>
                  <a:txBody>
                    <a:bodyPr/>
                    <a:lstStyle/>
                    <a:p>
                      <a:pPr marL="0" marR="0" algn="just">
                        <a:spcBef>
                          <a:spcPts val="400"/>
                        </a:spcBef>
                        <a:spcAft>
                          <a:spcPts val="400"/>
                        </a:spcAft>
                      </a:pPr>
                      <a:endParaRPr lang="en-US" sz="2000" dirty="0">
                        <a:effectLst/>
                        <a:latin typeface="Calibri" panose="020F0502020204030204" pitchFamily="34" charset="0"/>
                      </a:endParaRPr>
                    </a:p>
                  </a:txBody>
                  <a:tcPr marL="68580" marR="68580" marT="0" marB="0"/>
                </a:tc>
                <a:tc>
                  <a:txBody>
                    <a:bodyPr/>
                    <a:lstStyle/>
                    <a:p>
                      <a:pPr marL="0" marR="0" algn="just" rtl="1">
                        <a:spcBef>
                          <a:spcPts val="400"/>
                        </a:spcBef>
                        <a:spcAft>
                          <a:spcPts val="400"/>
                        </a:spcAft>
                      </a:pPr>
                      <a:r>
                        <a:rPr lang="ar-SA" sz="1800">
                          <a:effectLst/>
                        </a:rPr>
                        <a:t> </a:t>
                      </a:r>
                      <a:endParaRPr lang="ar-SA" sz="2000">
                        <a:effectLst/>
                        <a:latin typeface="Arial"/>
                      </a:endParaRPr>
                    </a:p>
                  </a:txBody>
                  <a:tcPr marL="68580" marR="68580" marT="0" marB="0"/>
                </a:tc>
                <a:tc>
                  <a:txBody>
                    <a:bodyPr/>
                    <a:lstStyle/>
                    <a:p>
                      <a:pPr marL="0" marR="0" algn="just">
                        <a:spcBef>
                          <a:spcPts val="400"/>
                        </a:spcBef>
                        <a:spcAft>
                          <a:spcPts val="400"/>
                        </a:spcAft>
                      </a:pPr>
                      <a:endParaRPr lang="en-US" sz="2000" dirty="0">
                        <a:effectLst/>
                        <a:latin typeface="Calibri" panose="020F0502020204030204" pitchFamily="34" charset="0"/>
                      </a:endParaRPr>
                    </a:p>
                  </a:txBody>
                  <a:tcPr marL="68580" marR="68580" marT="0" marB="0"/>
                </a:tc>
                <a:extLst>
                  <a:ext uri="{0D108BD9-81ED-4DB2-BD59-A6C34878D82A}">
                    <a16:rowId xmlns:a16="http://schemas.microsoft.com/office/drawing/2014/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0000"/>
                  </a:ext>
                </a:extLst>
              </a:tr>
              <a:tr h="963706">
                <a:tc>
                  <a:txBody>
                    <a:bodyPr/>
                    <a:lstStyle/>
                    <a:p>
                      <a:pPr marL="0" marR="0" algn="just" rtl="1">
                        <a:spcBef>
                          <a:spcPts val="400"/>
                        </a:spcBef>
                        <a:spcAft>
                          <a:spcPts val="400"/>
                        </a:spcAft>
                      </a:pPr>
                      <a:r>
                        <a:rPr lang="ar-SA" sz="1800" dirty="0">
                          <a:effectLst/>
                        </a:rPr>
                        <a:t>1 </a:t>
                      </a:r>
                      <a:endParaRPr lang="ar-SA" sz="2000" dirty="0">
                        <a:effectLst/>
                      </a:endParaRPr>
                    </a:p>
                    <a:p>
                      <a:pPr marL="0" marR="0" rtl="1">
                        <a:spcBef>
                          <a:spcPts val="0"/>
                        </a:spcBef>
                        <a:spcAft>
                          <a:spcPts val="0"/>
                        </a:spcAft>
                      </a:pPr>
                      <a:r>
                        <a:rPr lang="ar-SA" sz="1800" dirty="0">
                          <a:effectLst/>
                        </a:rPr>
                        <a:t>غير آمنة للغاية</a:t>
                      </a:r>
                      <a:endParaRPr lang="ar-SA" sz="2000" dirty="0">
                        <a:solidFill>
                          <a:srgbClr val="000000"/>
                        </a:solidFill>
                        <a:effectLst/>
                        <a:latin typeface="Arial"/>
                        <a:ea typeface="Arial"/>
                        <a:cs typeface="Arial"/>
                      </a:endParaRPr>
                    </a:p>
                  </a:txBody>
                  <a:tcPr marL="68580" marR="68580" marT="0" marB="0"/>
                </a:tc>
                <a:tc>
                  <a:txBody>
                    <a:bodyPr/>
                    <a:lstStyle/>
                    <a:p>
                      <a:pPr marL="0" marR="0" algn="just" rtl="1">
                        <a:spcBef>
                          <a:spcPts val="400"/>
                        </a:spcBef>
                        <a:spcAft>
                          <a:spcPts val="400"/>
                        </a:spcAft>
                      </a:pPr>
                      <a:r>
                        <a:rPr lang="ar-SA" sz="1800" dirty="0">
                          <a:effectLst/>
                        </a:rPr>
                        <a:t>2 </a:t>
                      </a:r>
                      <a:endParaRPr lang="ar-SA" sz="2000" dirty="0">
                        <a:effectLst/>
                        <a:latin typeface="Arial"/>
                      </a:endParaRPr>
                    </a:p>
                  </a:txBody>
                  <a:tcPr marL="68580" marR="68580" marT="0" marB="0"/>
                </a:tc>
                <a:tc>
                  <a:txBody>
                    <a:bodyPr/>
                    <a:lstStyle/>
                    <a:p>
                      <a:pPr marL="0" marR="0" algn="just" rtl="1">
                        <a:spcBef>
                          <a:spcPts val="400"/>
                        </a:spcBef>
                        <a:spcAft>
                          <a:spcPts val="400"/>
                        </a:spcAft>
                      </a:pPr>
                      <a:r>
                        <a:rPr lang="ar-SA" sz="1800" dirty="0">
                          <a:effectLst/>
                        </a:rPr>
                        <a:t>3 </a:t>
                      </a:r>
                      <a:endParaRPr lang="ar-SA" sz="2000" dirty="0">
                        <a:effectLst/>
                        <a:latin typeface="Arial"/>
                      </a:endParaRPr>
                    </a:p>
                  </a:txBody>
                  <a:tcPr marL="68580" marR="68580" marT="0" marB="0"/>
                </a:tc>
                <a:tc>
                  <a:txBody>
                    <a:bodyPr/>
                    <a:lstStyle/>
                    <a:p>
                      <a:pPr marL="0" marR="0" algn="just" rtl="1">
                        <a:spcBef>
                          <a:spcPts val="400"/>
                        </a:spcBef>
                        <a:spcAft>
                          <a:spcPts val="400"/>
                        </a:spcAft>
                      </a:pPr>
                      <a:r>
                        <a:rPr lang="ar-SA" sz="1800" dirty="0">
                          <a:effectLst/>
                        </a:rPr>
                        <a:t>4 </a:t>
                      </a:r>
                      <a:endParaRPr lang="ar-SA" sz="2000" dirty="0">
                        <a:effectLst/>
                        <a:latin typeface="Arial"/>
                      </a:endParaRPr>
                    </a:p>
                  </a:txBody>
                  <a:tcPr marL="68580" marR="68580" marT="0" marB="0"/>
                </a:tc>
                <a:tc>
                  <a:txBody>
                    <a:bodyPr/>
                    <a:lstStyle/>
                    <a:p>
                      <a:pPr marL="0" marR="0" algn="just" rtl="1">
                        <a:spcBef>
                          <a:spcPts val="400"/>
                        </a:spcBef>
                        <a:spcAft>
                          <a:spcPts val="400"/>
                        </a:spcAft>
                      </a:pPr>
                      <a:r>
                        <a:rPr lang="ar-SA" sz="1800" dirty="0">
                          <a:effectLst/>
                        </a:rPr>
                        <a:t>5</a:t>
                      </a:r>
                      <a:endParaRPr lang="ar-SA" sz="2000" dirty="0">
                        <a:effectLst/>
                      </a:endParaRPr>
                    </a:p>
                    <a:p>
                      <a:pPr marL="0" marR="0" algn="just" rtl="1">
                        <a:spcBef>
                          <a:spcPts val="400"/>
                        </a:spcBef>
                        <a:spcAft>
                          <a:spcPts val="400"/>
                        </a:spcAft>
                      </a:pPr>
                      <a:r>
                        <a:rPr lang="ar-SA" sz="1800" dirty="0">
                          <a:effectLst/>
                        </a:rPr>
                        <a:t>آمنة جداً </a:t>
                      </a:r>
                      <a:endParaRPr lang="ar-SA" sz="2000" dirty="0">
                        <a:effectLst/>
                        <a:latin typeface="Arial"/>
                      </a:endParaRPr>
                    </a:p>
                  </a:txBody>
                  <a:tcPr marL="68580" marR="68580" marT="0" marB="0"/>
                </a:tc>
                <a:extLst>
                  <a:ext uri="{0D108BD9-81ED-4DB2-BD59-A6C34878D82A}">
                    <a16:rowId xmlns:a16="http://schemas.microsoft.com/office/drawing/2014/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0001"/>
                  </a:ext>
                </a:extLst>
              </a:tr>
            </a:tbl>
          </a:graphicData>
        </a:graphic>
      </p:graphicFrame>
      <p:grpSp>
        <p:nvGrpSpPr>
          <p:cNvPr id="4" name="Group 3"/>
          <p:cNvGrpSpPr/>
          <p:nvPr/>
        </p:nvGrpSpPr>
        <p:grpSpPr>
          <a:xfrm flipH="1">
            <a:off x="3063662" y="3496428"/>
            <a:ext cx="6846572" cy="430094"/>
            <a:chOff x="2005328" y="3496428"/>
            <a:chExt cx="6846572" cy="430094"/>
          </a:xfrm>
        </p:grpSpPr>
        <p:pic>
          <p:nvPicPr>
            <p:cNvPr id="1026" name="Picture 2" descr="http://vector.me/files/images/2/9/296249/smiley_face_preview"/>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0727" r="59879" b="67610"/>
            <a:stretch/>
          </p:blipFill>
          <p:spPr bwMode="auto">
            <a:xfrm>
              <a:off x="8432800" y="3496428"/>
              <a:ext cx="419100" cy="40469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http://vector.me/files/images/2/9/296249/smiley_face_preview"/>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9151" r="39515" b="67610"/>
            <a:stretch/>
          </p:blipFill>
          <p:spPr bwMode="auto">
            <a:xfrm>
              <a:off x="5181600" y="3527107"/>
              <a:ext cx="426062" cy="37401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vector.me/files/images/2/9/296249/smiley_face_preview"/>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9515" r="22060" b="65945"/>
            <a:stretch/>
          </p:blipFill>
          <p:spPr bwMode="auto">
            <a:xfrm>
              <a:off x="2005328" y="3496981"/>
              <a:ext cx="401934" cy="42954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2874237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تحديد أنماط الاعتداء</a:t>
            </a:r>
            <a:endParaRPr spc="0" dirty="0">
              <a:cs typeface="+mn-cs"/>
            </a:endParaRPr>
          </a:p>
        </p:txBody>
      </p:sp>
      <p:sp>
        <p:nvSpPr>
          <p:cNvPr id="4" name="TextBox 3"/>
          <p:cNvSpPr txBox="1"/>
          <p:nvPr/>
        </p:nvSpPr>
        <p:spPr>
          <a:xfrm>
            <a:off x="5293262" y="1805343"/>
            <a:ext cx="6280671" cy="430887"/>
          </a:xfrm>
          <a:prstGeom prst="rect">
            <a:avLst/>
          </a:prstGeom>
          <a:noFill/>
        </p:spPr>
        <p:txBody>
          <a:bodyPr wrap="square" rtlCol="0">
            <a:spAutoFit/>
          </a:bodyPr>
          <a:lstStyle/>
          <a:p>
            <a:pPr algn="r" rtl="1"/>
            <a:r>
              <a:rPr lang="ar-SA" sz="2200" b="1" dirty="0">
                <a:latin typeface="Arial"/>
              </a:rPr>
              <a:t>مساعدة الناجية على تحديد أنماط الاعتداء</a:t>
            </a:r>
            <a:endParaRPr lang="ar-SA" sz="2200" dirty="0"/>
          </a:p>
        </p:txBody>
      </p:sp>
      <p:grpSp>
        <p:nvGrpSpPr>
          <p:cNvPr id="24" name="Group 23"/>
          <p:cNvGrpSpPr/>
          <p:nvPr/>
        </p:nvGrpSpPr>
        <p:grpSpPr>
          <a:xfrm flipH="1">
            <a:off x="1434517" y="2207895"/>
            <a:ext cx="9363842" cy="3874967"/>
            <a:chOff x="1392182" y="2207895"/>
            <a:chExt cx="9363842" cy="3874967"/>
          </a:xfrm>
        </p:grpSpPr>
        <p:sp>
          <p:nvSpPr>
            <p:cNvPr id="5" name="Rounded Rectangular Callout 4"/>
            <p:cNvSpPr/>
            <p:nvPr/>
          </p:nvSpPr>
          <p:spPr>
            <a:xfrm>
              <a:off x="1392182" y="2522041"/>
              <a:ext cx="2362200" cy="1491159"/>
            </a:xfrm>
            <a:prstGeom prst="wedgeRoundRectCallou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SA" dirty="0">
                  <a:solidFill>
                    <a:schemeClr val="tx1"/>
                  </a:solidFill>
                  <a:latin typeface="Arial"/>
                </a:rPr>
                <a:t>هل يمكنك إخباري عن بعض الأوقات التي شعرت فيها بعدم الأمان أكثر حول زوجك؟</a:t>
              </a:r>
            </a:p>
          </p:txBody>
        </p:sp>
        <p:sp>
          <p:nvSpPr>
            <p:cNvPr id="6" name="Oval Callout 5"/>
            <p:cNvSpPr/>
            <p:nvPr/>
          </p:nvSpPr>
          <p:spPr>
            <a:xfrm>
              <a:off x="6240955" y="2207895"/>
              <a:ext cx="2565401" cy="1905000"/>
            </a:xfrm>
            <a:prstGeom prst="wedgeEllipseCallou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SA" dirty="0">
                  <a:solidFill>
                    <a:schemeClr val="tx1"/>
                  </a:solidFill>
                  <a:latin typeface="Arial"/>
                </a:rPr>
                <a:t>ما الذي لاحظتيه عن المعتدي خلال تلك الأوقات التي تشعرين فيها بعدم الأمان؟</a:t>
              </a:r>
            </a:p>
          </p:txBody>
        </p:sp>
        <p:sp>
          <p:nvSpPr>
            <p:cNvPr id="7" name="Rectangular Callout 6"/>
            <p:cNvSpPr/>
            <p:nvPr/>
          </p:nvSpPr>
          <p:spPr>
            <a:xfrm>
              <a:off x="8304924" y="4375237"/>
              <a:ext cx="2451100" cy="1639570"/>
            </a:xfrm>
            <a:prstGeom prst="wedgeRectCallou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SA" dirty="0">
                  <a:solidFill>
                    <a:schemeClr val="tx1"/>
                  </a:solidFill>
                  <a:latin typeface="Arial"/>
                </a:rPr>
                <a:t>هل لاحظت أي شيء على وجه الخصوص يحدث قبل العنف؟</a:t>
              </a:r>
            </a:p>
          </p:txBody>
        </p:sp>
        <p:sp>
          <p:nvSpPr>
            <p:cNvPr id="8" name="Oval Callout 7"/>
            <p:cNvSpPr/>
            <p:nvPr/>
          </p:nvSpPr>
          <p:spPr>
            <a:xfrm>
              <a:off x="3273531" y="4275652"/>
              <a:ext cx="2933701" cy="1807210"/>
            </a:xfrm>
            <a:prstGeom prst="wedgeEllipseCallou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SA" dirty="0">
                  <a:solidFill>
                    <a:schemeClr val="tx1"/>
                  </a:solidFill>
                  <a:latin typeface="Arial"/>
                </a:rPr>
                <a:t>ما الذي يحدث من حولك خلال تلك الأوقات عندما تشعرين بعدم الأمان؟</a:t>
              </a:r>
            </a:p>
          </p:txBody>
        </p:sp>
      </p:grpSp>
    </p:spTree>
    <p:extLst>
      <p:ext uri="{BB962C8B-B14F-4D97-AF65-F5344CB8AC3E}">
        <p14:creationId xmlns:p14="http://schemas.microsoft.com/office/powerpoint/2010/main" val="36170885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تقييم مخاطر العنف المتصاعد</a:t>
            </a:r>
            <a:endParaRPr spc="0" dirty="0">
              <a:cs typeface="+mn-cs"/>
            </a:endParaRPr>
          </a:p>
        </p:txBody>
      </p:sp>
      <p:sp>
        <p:nvSpPr>
          <p:cNvPr id="4" name="Rounded Rectangular Callout 3"/>
          <p:cNvSpPr/>
          <p:nvPr/>
        </p:nvSpPr>
        <p:spPr>
          <a:xfrm flipH="1">
            <a:off x="382541" y="1731819"/>
            <a:ext cx="3429000" cy="3034146"/>
          </a:xfrm>
          <a:prstGeom prst="wedgeRoundRectCallou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SA" sz="1600" i="1" dirty="0">
                <a:solidFill>
                  <a:schemeClr val="tx1"/>
                </a:solidFill>
                <a:latin typeface="Arial"/>
              </a:rPr>
              <a:t>أود أن أسألك بعض الأسئلة حول العنف الذي كنت تتعرضين له وبشأن سلوك زوجك. بعض هذه الأسئلة قد يكون من الصعب بالنسبة لك الإجابة عنها - فقط ابذلي قصارى جهدك وأخبريني عندما تحتاجين إلى أخذ قسط من الراحة أو إذا كنت لا تريدين الإجابة على شيء ما. من فضلك أجيبيني بـ "نعم" أو "لا" أو "لا أعرف" عندما أسأل السؤال.</a:t>
            </a:r>
            <a:endParaRPr lang="ar-SA" sz="1600" dirty="0">
              <a:solidFill>
                <a:schemeClr val="tx1"/>
              </a:solidFill>
            </a:endParaRPr>
          </a:p>
        </p:txBody>
      </p:sp>
      <p:pic>
        <p:nvPicPr>
          <p:cNvPr id="1027" name="Picture 3"/>
          <p:cNvPicPr>
            <a:picLocks noGrp="1" noChangeAspect="1" noChangeArrowheads="1"/>
          </p:cNvPicPr>
          <p:nvPr>
            <p:ph idx="1"/>
          </p:nvPr>
        </p:nvPicPr>
        <p:blipFill>
          <a:blip r:embed="rId3" cstate="print"/>
          <a:srcRect/>
          <a:stretch>
            <a:fillRect/>
          </a:stretch>
        </p:blipFill>
        <p:spPr bwMode="auto">
          <a:xfrm>
            <a:off x="4377481" y="1260354"/>
            <a:ext cx="7575119" cy="5597646"/>
          </a:xfrm>
          <a:prstGeom prst="rect">
            <a:avLst/>
          </a:prstGeom>
          <a:noFill/>
          <a:ln w="9525">
            <a:noFill/>
            <a:miter lim="800000"/>
            <a:headEnd/>
            <a:tailEnd/>
          </a:ln>
        </p:spPr>
      </p:pic>
    </p:spTree>
    <p:extLst>
      <p:ext uri="{BB962C8B-B14F-4D97-AF65-F5344CB8AC3E}">
        <p14:creationId xmlns:p14="http://schemas.microsoft.com/office/powerpoint/2010/main" val="15696096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8489" y="2419659"/>
            <a:ext cx="4769556" cy="1545564"/>
          </a:xfrm>
        </p:spPr>
        <p:txBody>
          <a:bodyPr>
            <a:noAutofit/>
          </a:bodyPr>
          <a:lstStyle/>
          <a:p>
            <a:pPr rtl="1">
              <a:lnSpc>
                <a:spcPct val="100000"/>
              </a:lnSpc>
            </a:pPr>
            <a:r>
              <a:rPr lang="ar-SA" spc="0" dirty="0" smtClean="0">
                <a:latin typeface="Arial"/>
                <a:cs typeface="+mn-cs"/>
              </a:rPr>
              <a:t>النشاط: </a:t>
            </a:r>
            <a:r>
              <a:rPr lang="ar-SA" spc="0" dirty="0">
                <a:cs typeface="+mn-cs"/>
              </a:rPr>
              <a:t>تقييم السلامة المتعلق بعنف الشريك</a:t>
            </a:r>
            <a:r>
              <a:rPr spc="0" dirty="0">
                <a:cs typeface="+mn-cs"/>
              </a:rPr>
              <a:t/>
            </a:r>
            <a:br>
              <a:rPr spc="0" dirty="0">
                <a:cs typeface="+mn-cs"/>
              </a:rPr>
            </a:br>
            <a:endParaRPr spc="0" dirty="0">
              <a:cs typeface="+mn-cs"/>
            </a:endParaRPr>
          </a:p>
        </p:txBody>
      </p:sp>
      <p:sp>
        <p:nvSpPr>
          <p:cNvPr id="3" name="Content Placeholder 2"/>
          <p:cNvSpPr>
            <a:spLocks noGrp="1"/>
          </p:cNvSpPr>
          <p:nvPr>
            <p:ph idx="1"/>
          </p:nvPr>
        </p:nvSpPr>
        <p:spPr>
          <a:xfrm>
            <a:off x="808567" y="977156"/>
            <a:ext cx="4478866" cy="5053469"/>
          </a:xfrm>
        </p:spPr>
        <p:txBody>
          <a:bodyPr>
            <a:normAutofit/>
          </a:bodyPr>
          <a:lstStyle/>
          <a:p>
            <a:pPr algn="r" rtl="1">
              <a:buClr>
                <a:srgbClr val="FFC000"/>
              </a:buClr>
              <a:buFont typeface="Wingdings" panose="05000000000000000000" pitchFamily="2" charset="2"/>
              <a:buChar char="ß"/>
            </a:pPr>
            <a:r>
              <a:rPr lang="ar-SA" sz="2400" dirty="0">
                <a:solidFill>
                  <a:schemeClr val="tx1"/>
                </a:solidFill>
                <a:cs typeface="+mn-cs"/>
              </a:rPr>
              <a:t>في مجموعات صغيرة لا تزيد عن 4 أشخاص، اقرأ نشرة دراسة الحالة وقم بتقييم سلامة الناجية باستخدام المهارات والأدوات التي تعلمتها للتو.</a:t>
            </a:r>
            <a:endParaRPr lang="ar-SA" sz="2400" dirty="0">
              <a:solidFill>
                <a:schemeClr val="tx1"/>
              </a:solidFill>
              <a:latin typeface="Arial"/>
              <a:cs typeface="+mn-cs"/>
            </a:endParaRPr>
          </a:p>
          <a:p>
            <a:pPr algn="r" rtl="1">
              <a:buClr>
                <a:srgbClr val="FFC000"/>
              </a:buClr>
              <a:buFont typeface="Wingdings" panose="05000000000000000000" pitchFamily="2" charset="2"/>
              <a:buChar char="ß"/>
            </a:pPr>
            <a:r>
              <a:rPr lang="ar-SA" sz="2400" dirty="0">
                <a:solidFill>
                  <a:schemeClr val="tx1"/>
                </a:solidFill>
                <a:latin typeface="Arial"/>
                <a:cs typeface="+mn-cs"/>
              </a:rPr>
              <a:t>ما الأسئلة التي لديك وغير مجاب عنها في النشرة؟ </a:t>
            </a:r>
          </a:p>
          <a:p>
            <a:pPr algn="r" rtl="1">
              <a:buClr>
                <a:srgbClr val="FFC000"/>
              </a:buClr>
              <a:buFont typeface="Wingdings" panose="05000000000000000000" pitchFamily="2" charset="2"/>
              <a:buChar char="ß"/>
            </a:pPr>
            <a:r>
              <a:rPr lang="ar-SA" sz="2400" dirty="0">
                <a:solidFill>
                  <a:schemeClr val="tx1"/>
                </a:solidFill>
                <a:latin typeface="Arial"/>
                <a:cs typeface="+mn-cs"/>
              </a:rPr>
              <a:t>أين كانت الثغرات في تقييم السلامة الخاص بك؟</a:t>
            </a:r>
          </a:p>
        </p:txBody>
      </p:sp>
    </p:spTree>
    <p:extLst>
      <p:ext uri="{BB962C8B-B14F-4D97-AF65-F5344CB8AC3E}">
        <p14:creationId xmlns:p14="http://schemas.microsoft.com/office/powerpoint/2010/main" val="40559344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1021793" y="2179506"/>
            <a:ext cx="10244667" cy="2134930"/>
          </a:xfrm>
        </p:spPr>
        <p:txBody>
          <a:bodyPr/>
          <a:lstStyle/>
          <a:p>
            <a:pPr algn="r" rtl="1"/>
            <a:r>
              <a:rPr lang="ar-SA" sz="4800" b="1" spc="0" dirty="0">
                <a:cs typeface="+mn-cs"/>
              </a:rPr>
              <a:t>استجابات إدارة الحالة لعنف الشريك من أجل النساء والفتيات</a:t>
            </a:r>
            <a:endParaRPr sz="4800" b="1" spc="0" dirty="0">
              <a:cs typeface="+mn-cs"/>
            </a:endParaRPr>
          </a:p>
        </p:txBody>
      </p:sp>
      <p:sp>
        <p:nvSpPr>
          <p:cNvPr id="5" name="Text Placeholder 4"/>
          <p:cNvSpPr>
            <a:spLocks noGrp="1"/>
          </p:cNvSpPr>
          <p:nvPr>
            <p:ph type="body" sz="quarter" idx="10"/>
          </p:nvPr>
        </p:nvSpPr>
        <p:spPr/>
        <p:txBody>
          <a:bodyPr/>
          <a:lstStyle/>
          <a:p>
            <a:pPr algn="r" rtl="1">
              <a:buFont typeface="Tw Cen MT" charset="0"/>
              <a:buChar char=" "/>
              <a:defRPr/>
            </a:pPr>
            <a:r>
              <a:rPr lang="ar-SA" b="1" spc="0" dirty="0">
                <a:cs typeface="+mn-cs"/>
              </a:rPr>
              <a:t>الوحدة 15أ</a:t>
            </a:r>
            <a:endParaRPr b="1" spc="0" dirty="0">
              <a:cs typeface="+mn-cs"/>
            </a:endParaRPr>
          </a:p>
        </p:txBody>
      </p:sp>
      <p:cxnSp>
        <p:nvCxnSpPr>
          <p:cNvPr id="7" name="Straight Connector 6"/>
          <p:cNvCxnSpPr/>
          <p:nvPr/>
        </p:nvCxnSpPr>
        <p:spPr>
          <a:xfrm>
            <a:off x="1008029" y="5057539"/>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تخطيط السلامة مع الناجيات من عنف الشريك</a:t>
            </a:r>
          </a:p>
        </p:txBody>
      </p:sp>
      <p:sp>
        <p:nvSpPr>
          <p:cNvPr id="3" name="Content Placeholder 2"/>
          <p:cNvSpPr>
            <a:spLocks noGrp="1"/>
          </p:cNvSpPr>
          <p:nvPr>
            <p:ph idx="1"/>
          </p:nvPr>
        </p:nvSpPr>
        <p:spPr>
          <a:xfrm>
            <a:off x="1583987" y="2071992"/>
            <a:ext cx="9720262" cy="4022725"/>
          </a:xfrm>
        </p:spPr>
        <p:txBody>
          <a:bodyPr/>
          <a:lstStyle/>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mn-cs"/>
              </a:rPr>
              <a:t>يتيح تخطيط السلامة للناجية المضي قدماً في مسار عمل محدد سلفاً </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mn-cs"/>
              </a:rPr>
              <a:t>يساعدها على التخطيط بالضبط لما ستقوم به في الحالات المهددة للحياة</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mn-cs"/>
              </a:rPr>
              <a:t>يقلل من الضرر الذي يمارسه المعتدي من خلال تحديد الموارد وطرق الهروب ووسائل تجنب الضرر والأماكن التي يمكن أن تذهب إليها بشكل مؤقت من أجل السلامة</a:t>
            </a:r>
          </a:p>
          <a:p>
            <a:pPr indent="-457200" rtl="1"/>
            <a:endParaRPr lang="ar-SA" b="1" spc="0" dirty="0">
              <a:solidFill>
                <a:schemeClr val="tx1"/>
              </a:solidFill>
              <a:cs typeface="+mn-cs"/>
            </a:endParaRPr>
          </a:p>
          <a:p>
            <a:pPr indent="-457200" algn="r" rtl="1"/>
            <a:r>
              <a:rPr lang="ar-SA" b="1" spc="0" dirty="0">
                <a:solidFill>
                  <a:schemeClr val="tx1"/>
                </a:solidFill>
                <a:latin typeface="Arial"/>
                <a:cs typeface="+mn-cs"/>
              </a:rPr>
              <a:t>*تذكر الوقت الأكثر خطورة لأي ناجية من عنف الشريك هو عندما تحاول مغادرة*</a:t>
            </a:r>
          </a:p>
        </p:txBody>
      </p:sp>
    </p:spTree>
    <p:extLst>
      <p:ext uri="{BB962C8B-B14F-4D97-AF65-F5344CB8AC3E}">
        <p14:creationId xmlns:p14="http://schemas.microsoft.com/office/powerpoint/2010/main" val="10689134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تخطيط السلامة مع الناجيات من عنف الشريك</a:t>
            </a:r>
          </a:p>
        </p:txBody>
      </p:sp>
      <p:sp>
        <p:nvSpPr>
          <p:cNvPr id="4" name="Content Placeholder 3"/>
          <p:cNvSpPr>
            <a:spLocks noGrp="1"/>
          </p:cNvSpPr>
          <p:nvPr>
            <p:ph idx="1"/>
          </p:nvPr>
        </p:nvSpPr>
        <p:spPr>
          <a:xfrm>
            <a:off x="1447800" y="2286000"/>
            <a:ext cx="9720262" cy="4022725"/>
          </a:xfrm>
        </p:spPr>
        <p:txBody>
          <a:bodyPr/>
          <a:lstStyle/>
          <a:p>
            <a:pPr algn="r" rtl="1"/>
            <a:r>
              <a:rPr lang="ar-SA" sz="2400" spc="0" dirty="0">
                <a:solidFill>
                  <a:schemeClr val="tx1"/>
                </a:solidFill>
                <a:latin typeface="Arial"/>
                <a:cs typeface="+mn-cs"/>
              </a:rPr>
              <a:t>حدد إجاباتها الحالية  </a:t>
            </a:r>
          </a:p>
          <a:p>
            <a:pPr algn="r" rtl="1"/>
            <a:r>
              <a:rPr lang="ar-SA" sz="2400" spc="0" dirty="0">
                <a:solidFill>
                  <a:schemeClr val="tx1"/>
                </a:solidFill>
                <a:latin typeface="Arial"/>
                <a:cs typeface="+mn-cs"/>
              </a:rPr>
              <a:t>تحديد مواردها الحالية (الأشخاص، الأموال، المواد)</a:t>
            </a:r>
          </a:p>
          <a:p>
            <a:pPr algn="r" rtl="1"/>
            <a:r>
              <a:rPr lang="ar-SA" sz="2400" spc="0" dirty="0">
                <a:solidFill>
                  <a:schemeClr val="tx1"/>
                </a:solidFill>
                <a:latin typeface="Arial"/>
                <a:cs typeface="+mn-cs"/>
              </a:rPr>
              <a:t>استكشاف إستراتيجيات السلامة المحتملة </a:t>
            </a:r>
          </a:p>
          <a:p>
            <a:pPr algn="r" rtl="1"/>
            <a:r>
              <a:rPr lang="ar-SA" sz="2400" spc="0" dirty="0">
                <a:solidFill>
                  <a:schemeClr val="tx1"/>
                </a:solidFill>
                <a:latin typeface="Arial"/>
                <a:cs typeface="+mn-cs"/>
              </a:rPr>
              <a:t>ناقش ما الذي سيحدث إذا احتاجت إلى/قررت المغادرة</a:t>
            </a:r>
          </a:p>
          <a:p>
            <a:pPr algn="r" rtl="1"/>
            <a:r>
              <a:rPr lang="ar-SA" sz="2400" spc="0" dirty="0">
                <a:solidFill>
                  <a:schemeClr val="tx1"/>
                </a:solidFill>
                <a:latin typeface="Arial"/>
                <a:cs typeface="+mn-cs"/>
              </a:rPr>
              <a:t>لخص المناقشة لها ووثقها إذا كان ذلك مفيداً.  </a:t>
            </a:r>
          </a:p>
          <a:p>
            <a:pPr rtl="1"/>
            <a:endParaRPr lang="ar-SA" sz="2400" spc="0" dirty="0">
              <a:solidFill>
                <a:schemeClr val="tx1"/>
              </a:solidFill>
              <a:cs typeface="+mn-cs"/>
            </a:endParaRPr>
          </a:p>
        </p:txBody>
      </p:sp>
    </p:spTree>
    <p:extLst>
      <p:ext uri="{BB962C8B-B14F-4D97-AF65-F5344CB8AC3E}">
        <p14:creationId xmlns:p14="http://schemas.microsoft.com/office/powerpoint/2010/main" val="27591967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26955" y="2419659"/>
            <a:ext cx="4769556" cy="1545564"/>
          </a:xfrm>
        </p:spPr>
        <p:txBody>
          <a:bodyPr>
            <a:normAutofit/>
          </a:bodyPr>
          <a:lstStyle/>
          <a:p>
            <a:pPr rtl="1"/>
            <a:r>
              <a:rPr lang="ar-SA" spc="0" smtClean="0">
                <a:latin typeface="Arial"/>
                <a:cs typeface="+mn-cs"/>
              </a:rPr>
              <a:t>النشاط: </a:t>
            </a:r>
            <a:r>
              <a:rPr spc="0">
                <a:cs typeface="+mn-cs"/>
              </a:rPr>
              <a:t/>
            </a:r>
            <a:br>
              <a:rPr spc="0">
                <a:cs typeface="+mn-cs"/>
              </a:rPr>
            </a:br>
            <a:r>
              <a:rPr lang="ar-SA" spc="0" smtClean="0">
                <a:latin typeface="Arial"/>
                <a:cs typeface="+mn-cs"/>
              </a:rPr>
              <a:t>تخطيط السلامة   </a:t>
            </a:r>
          </a:p>
        </p:txBody>
      </p:sp>
      <p:sp>
        <p:nvSpPr>
          <p:cNvPr id="3" name="Content Placeholder 2"/>
          <p:cNvSpPr>
            <a:spLocks noGrp="1"/>
          </p:cNvSpPr>
          <p:nvPr>
            <p:ph idx="1"/>
          </p:nvPr>
        </p:nvSpPr>
        <p:spPr>
          <a:xfrm>
            <a:off x="808567" y="860778"/>
            <a:ext cx="4478866" cy="5053469"/>
          </a:xfrm>
        </p:spPr>
        <p:txBody>
          <a:bodyPr>
            <a:noAutofit/>
          </a:bodyPr>
          <a:lstStyle/>
          <a:p>
            <a:pPr algn="r" rtl="1">
              <a:buClr>
                <a:srgbClr val="FFC000"/>
              </a:buClr>
              <a:buFont typeface="Wingdings" panose="05000000000000000000" pitchFamily="2" charset="2"/>
              <a:buChar char="ß"/>
            </a:pPr>
            <a:r>
              <a:rPr lang="ar-SA" sz="1800" dirty="0">
                <a:solidFill>
                  <a:schemeClr val="tx1"/>
                </a:solidFill>
                <a:latin typeface="Arial"/>
                <a:cs typeface="+mn-cs"/>
              </a:rPr>
              <a:t>ابحث عن شريك للعمل معه لهذا النشاط. سيتم منح كل مجموعة من الشركاء دراسة حالة وورقة عمل لتخطيط السلامة. ستقوم بلعب أدوار حول وضع خطة سلامة حيث يقوم شخص واحد بدور الناجية والآخر يقوم بدور العامل الاجتماعي.  </a:t>
            </a:r>
          </a:p>
          <a:p>
            <a:pPr algn="r" rtl="1">
              <a:buClr>
                <a:srgbClr val="FFC000"/>
              </a:buClr>
              <a:buFont typeface="Wingdings" panose="05000000000000000000" pitchFamily="2" charset="2"/>
              <a:buChar char="ß"/>
            </a:pPr>
            <a:r>
              <a:rPr lang="ar-SA" sz="1800" dirty="0">
                <a:solidFill>
                  <a:schemeClr val="tx1"/>
                </a:solidFill>
                <a:latin typeface="Arial"/>
                <a:cs typeface="+mn-cs"/>
              </a:rPr>
              <a:t>بعد أن تبلغ نقطة المنتصف، بدل الأدوار. عند الانتهاء، ناقش تجاربك كناجية و عامل اجتماعي على حد سواء. سنشارك بعض هذه التجارب في مجموعة أكبر بمجرد الانتهاء. </a:t>
            </a:r>
          </a:p>
        </p:txBody>
      </p:sp>
    </p:spTree>
    <p:extLst>
      <p:ext uri="{BB962C8B-B14F-4D97-AF65-F5344CB8AC3E}">
        <p14:creationId xmlns:p14="http://schemas.microsoft.com/office/powerpoint/2010/main" val="36996046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rtl="1">
              <a:lnSpc>
                <a:spcPct val="100000"/>
              </a:lnSpc>
            </a:pPr>
            <a:r>
              <a:rPr lang="ar-SA" spc="0" dirty="0">
                <a:cs typeface="+mn-cs"/>
              </a:rPr>
              <a:t>الدعم النفسي والاجتماعي:</a:t>
            </a:r>
            <a:r>
              <a:rPr lang="en-US" spc="0" dirty="0" smtClean="0">
                <a:cs typeface="+mn-cs"/>
              </a:rPr>
              <a:t> </a:t>
            </a:r>
            <a:r>
              <a:rPr lang="en-US" spc="0" dirty="0">
                <a:cs typeface="+mn-cs"/>
              </a:rPr>
              <a:t/>
            </a:r>
            <a:br>
              <a:rPr lang="en-US" spc="0" dirty="0">
                <a:cs typeface="+mn-cs"/>
              </a:rPr>
            </a:br>
            <a:r>
              <a:rPr lang="ar-SA" spc="0" dirty="0">
                <a:cs typeface="+mn-cs"/>
              </a:rPr>
              <a:t>توفير المعلومات</a:t>
            </a:r>
            <a:endParaRPr spc="0" dirty="0">
              <a:cs typeface="+mn-cs"/>
            </a:endParaRPr>
          </a:p>
        </p:txBody>
      </p:sp>
      <p:sp>
        <p:nvSpPr>
          <p:cNvPr id="3" name="Content Placeholder 2"/>
          <p:cNvSpPr>
            <a:spLocks noGrp="1"/>
          </p:cNvSpPr>
          <p:nvPr>
            <p:ph idx="1"/>
          </p:nvPr>
        </p:nvSpPr>
        <p:spPr>
          <a:xfrm>
            <a:off x="1447800" y="1891862"/>
            <a:ext cx="9720262" cy="4416863"/>
          </a:xfrm>
        </p:spPr>
        <p:txBody>
          <a:bodyPr/>
          <a:lstStyle/>
          <a:p>
            <a:pPr algn="r" rtl="1"/>
            <a:r>
              <a:rPr lang="ar-SA" b="1" spc="0" dirty="0">
                <a:solidFill>
                  <a:schemeClr val="tx1"/>
                </a:solidFill>
                <a:latin typeface="Arial"/>
                <a:cs typeface="+mn-cs"/>
              </a:rPr>
              <a:t>يمكن أن يكون توفير معلومات دقيقة عن أسباب وديناميكيات عنف الشريك والاستجابات الطبيعية والشعور الذي قد يكون لدى الناجية داعماً وشافياً بشكل كبير لها.</a:t>
            </a:r>
          </a:p>
          <a:p>
            <a:pPr algn="r" rtl="1"/>
            <a:r>
              <a:rPr lang="ar-SA" b="1" spc="0" dirty="0">
                <a:solidFill>
                  <a:schemeClr val="tx1"/>
                </a:solidFill>
                <a:latin typeface="Arial"/>
                <a:cs typeface="+mn-cs"/>
              </a:rPr>
              <a:t>الرسائل الرئيسية:</a:t>
            </a:r>
          </a:p>
          <a:p>
            <a:pPr algn="r" rtl="1">
              <a:buFont typeface="Arial" pitchFamily="34" charset="0"/>
              <a:buChar char="•"/>
            </a:pPr>
            <a:r>
              <a:rPr lang="ar-SA" spc="0" dirty="0" smtClean="0">
                <a:latin typeface="Arial"/>
                <a:cs typeface="+mn-cs"/>
              </a:rPr>
              <a:t>  </a:t>
            </a:r>
            <a:r>
              <a:rPr lang="ar-SA" spc="0" dirty="0">
                <a:solidFill>
                  <a:schemeClr val="tx1"/>
                </a:solidFill>
                <a:latin typeface="Arial"/>
                <a:cs typeface="+mn-cs"/>
              </a:rPr>
              <a:t>ما هو عنف الشريك</a:t>
            </a:r>
          </a:p>
          <a:p>
            <a:pPr algn="r" rtl="1">
              <a:buFont typeface="Arial" pitchFamily="34" charset="0"/>
              <a:buChar char="•"/>
            </a:pPr>
            <a:r>
              <a:rPr lang="ar-SA" spc="0" dirty="0">
                <a:solidFill>
                  <a:schemeClr val="tx1"/>
                </a:solidFill>
                <a:latin typeface="Arial"/>
                <a:cs typeface="+mn-cs"/>
              </a:rPr>
              <a:t>  كيف يؤثر على شخص وردود الفعل الطبيعية تجاهه</a:t>
            </a:r>
          </a:p>
          <a:p>
            <a:pPr rtl="1">
              <a:buNone/>
            </a:pPr>
            <a:endParaRPr lang="ar-SA" spc="0" dirty="0">
              <a:solidFill>
                <a:schemeClr val="tx1"/>
              </a:solidFill>
              <a:cs typeface="+mn-cs"/>
            </a:endParaRPr>
          </a:p>
          <a:p>
            <a:pPr algn="r" rtl="1">
              <a:buNone/>
            </a:pPr>
            <a:r>
              <a:rPr lang="ar-SA" spc="0" dirty="0" smtClean="0">
                <a:latin typeface="Arial"/>
                <a:cs typeface="+mn-cs"/>
              </a:rPr>
              <a:t>سماع هذه المعلومات قد يقلل من لوم الذات والعار حول العنف الذي كانت تتعرض له أو تتعرض له الآن والتحقق من ردود فعلها تجاهه وتطبيعها.</a:t>
            </a:r>
            <a:r>
              <a:rPr lang="ar-SA" spc="0" dirty="0">
                <a:solidFill>
                  <a:schemeClr val="tx1"/>
                </a:solidFill>
                <a:latin typeface="Arial"/>
                <a:cs typeface="+mn-cs"/>
              </a:rPr>
              <a:t>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01555" y="2419659"/>
            <a:ext cx="4769556" cy="1545564"/>
          </a:xfrm>
        </p:spPr>
        <p:txBody>
          <a:bodyPr/>
          <a:lstStyle/>
          <a:p>
            <a:pPr rtl="1">
              <a:lnSpc>
                <a:spcPct val="100000"/>
              </a:lnSpc>
            </a:pPr>
            <a:r>
              <a:rPr lang="ar-EG" spc="0" dirty="0" smtClean="0">
                <a:cs typeface="+mn-cs"/>
              </a:rPr>
              <a:t>النشاط:</a:t>
            </a:r>
            <a:r>
              <a:rPr lang="en-US" spc="0" dirty="0" smtClean="0">
                <a:cs typeface="+mn-cs"/>
              </a:rPr>
              <a:t>  </a:t>
            </a:r>
            <a:r>
              <a:rPr lang="en-US" spc="0" dirty="0">
                <a:cs typeface="+mn-cs"/>
              </a:rPr>
              <a:t/>
            </a:r>
            <a:br>
              <a:rPr lang="en-US" spc="0" dirty="0">
                <a:cs typeface="+mn-cs"/>
              </a:rPr>
            </a:br>
            <a:r>
              <a:rPr lang="ar-SA" spc="0" dirty="0">
                <a:cs typeface="+mn-cs"/>
              </a:rPr>
              <a:t>الرسائل </a:t>
            </a:r>
            <a:r>
              <a:rPr lang="ar-SA" spc="0" dirty="0" smtClean="0">
                <a:cs typeface="+mn-cs"/>
              </a:rPr>
              <a:t>الرئيسية</a:t>
            </a:r>
            <a:endParaRPr spc="0" dirty="0">
              <a:cs typeface="+mn-cs"/>
            </a:endParaRPr>
          </a:p>
        </p:txBody>
      </p:sp>
      <p:sp>
        <p:nvSpPr>
          <p:cNvPr id="3" name="Content Placeholder 2"/>
          <p:cNvSpPr>
            <a:spLocks noGrp="1"/>
          </p:cNvSpPr>
          <p:nvPr>
            <p:ph idx="1"/>
          </p:nvPr>
        </p:nvSpPr>
        <p:spPr>
          <a:xfrm>
            <a:off x="808567" y="860778"/>
            <a:ext cx="4478866" cy="5053469"/>
          </a:xfrm>
        </p:spPr>
        <p:txBody>
          <a:bodyPr/>
          <a:lstStyle/>
          <a:p>
            <a:pPr algn="r" rtl="1">
              <a:buClr>
                <a:srgbClr val="FFC000"/>
              </a:buClr>
              <a:buFont typeface="Wingdings" panose="05000000000000000000" pitchFamily="2" charset="2"/>
              <a:buChar char="ß"/>
            </a:pPr>
            <a:r>
              <a:rPr lang="ar-SA" dirty="0" smtClean="0">
                <a:latin typeface="Arial"/>
                <a:cs typeface="+mn-cs"/>
              </a:rPr>
              <a:t>في مجموعات من 3-4 أشخاص، ناقش ما تعتقد أنه الرسائل الرئيسية التي تزود الناجية بالمعلومات عن عنف الشريك وكيف يمكن أن تكون مفيدة. </a:t>
            </a:r>
          </a:p>
          <a:p>
            <a:pPr algn="r" rtl="1">
              <a:buClr>
                <a:srgbClr val="FFC000"/>
              </a:buClr>
              <a:buFont typeface="Wingdings" panose="05000000000000000000" pitchFamily="2" charset="2"/>
              <a:buChar char="ß"/>
            </a:pPr>
            <a:r>
              <a:rPr lang="ar-SA" dirty="0" smtClean="0">
                <a:latin typeface="Arial"/>
                <a:cs typeface="+mn-cs"/>
              </a:rPr>
              <a:t>كن مستعداً للمشاركة مع مجموعة كبيرة للمناقشة.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204788"/>
            <a:ext cx="11436350" cy="1135062"/>
          </a:xfrm>
        </p:spPr>
        <p:txBody>
          <a:bodyPr/>
          <a:lstStyle/>
          <a:p>
            <a:pPr rtl="1" eaLnBrk="1" fontAlgn="auto" hangingPunct="1">
              <a:spcAft>
                <a:spcPts val="0"/>
              </a:spcAft>
              <a:defRPr/>
            </a:pPr>
            <a:r>
              <a:rPr lang="ar-SA" spc="0" smtClean="0">
                <a:latin typeface="Arial"/>
                <a:cs typeface="Arial"/>
              </a:rPr>
              <a:t>الإنهاء</a:t>
            </a:r>
          </a:p>
        </p:txBody>
      </p:sp>
      <p:sp>
        <p:nvSpPr>
          <p:cNvPr id="3" name="Text Placeholder 2"/>
          <p:cNvSpPr>
            <a:spLocks noGrp="1"/>
          </p:cNvSpPr>
          <p:nvPr>
            <p:ph type="body" sz="quarter" idx="10"/>
          </p:nvPr>
        </p:nvSpPr>
        <p:spPr>
          <a:xfrm>
            <a:off x="3019425" y="2343150"/>
            <a:ext cx="6124575" cy="577850"/>
          </a:xfrm>
        </p:spPr>
        <p:txBody>
          <a:bodyPr rtlCol="0"/>
          <a:lstStyle/>
          <a:p>
            <a:pPr marL="91440" indent="-91440" rtl="1" eaLnBrk="1" fontAlgn="auto" hangingPunct="1">
              <a:buClr>
                <a:schemeClr val="accent3"/>
              </a:buClr>
              <a:defRPr/>
            </a:pPr>
            <a:r>
              <a:rPr lang="ar-SA" spc="0" smtClean="0">
                <a:latin typeface="Arial"/>
                <a:cs typeface="Arial"/>
              </a:rPr>
              <a:t>هل توجد أسئلة؟</a:t>
            </a:r>
          </a:p>
        </p:txBody>
      </p:sp>
      <p:sp>
        <p:nvSpPr>
          <p:cNvPr id="4" name="Text Placeholder 3"/>
          <p:cNvSpPr>
            <a:spLocks noGrp="1"/>
          </p:cNvSpPr>
          <p:nvPr>
            <p:ph type="body" sz="quarter" idx="11"/>
          </p:nvPr>
        </p:nvSpPr>
        <p:spPr>
          <a:xfrm>
            <a:off x="3019425" y="3951288"/>
            <a:ext cx="6124575" cy="577850"/>
          </a:xfrm>
        </p:spPr>
        <p:txBody>
          <a:bodyPr rtlCol="0"/>
          <a:lstStyle/>
          <a:p>
            <a:pPr marL="91440" indent="-91440" rtl="1" eaLnBrk="1" fontAlgn="auto" hangingPunct="1">
              <a:buClr>
                <a:schemeClr val="accent3"/>
              </a:buClr>
              <a:defRPr/>
            </a:pPr>
            <a:r>
              <a:rPr lang="ar-SA" spc="0" smtClean="0">
                <a:latin typeface="Arial"/>
                <a:cs typeface="Arial"/>
              </a:rPr>
              <a:t>هل توجد مخاوف؟</a:t>
            </a:r>
          </a:p>
        </p:txBody>
      </p:sp>
      <p:sp>
        <p:nvSpPr>
          <p:cNvPr id="5" name="Text Placeholder 4"/>
          <p:cNvSpPr>
            <a:spLocks noGrp="1"/>
          </p:cNvSpPr>
          <p:nvPr>
            <p:ph type="body" sz="quarter" idx="12"/>
          </p:nvPr>
        </p:nvSpPr>
        <p:spPr>
          <a:xfrm>
            <a:off x="3019425" y="5573713"/>
            <a:ext cx="6124575" cy="579437"/>
          </a:xfrm>
        </p:spPr>
        <p:txBody>
          <a:bodyPr rtlCol="0"/>
          <a:lstStyle/>
          <a:p>
            <a:pPr marL="91440" indent="-91440" rtl="1" eaLnBrk="1" fontAlgn="auto" hangingPunct="1">
              <a:buClr>
                <a:schemeClr val="accent3"/>
              </a:buClr>
              <a:defRPr/>
            </a:pPr>
            <a:r>
              <a:rPr lang="ar-SA" spc="0" smtClean="0">
                <a:latin typeface="Arial"/>
                <a:cs typeface="Arial"/>
              </a:rPr>
              <a:t>هل توجد أفكار؟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26956" y="2419659"/>
            <a:ext cx="4769556" cy="1545564"/>
          </a:xfrm>
          <a:ln>
            <a:solidFill>
              <a:srgbClr val="FFC000"/>
            </a:solidFill>
          </a:ln>
        </p:spPr>
        <p:txBody>
          <a:bodyPr/>
          <a:lstStyle/>
          <a:p>
            <a:pPr rtl="1"/>
            <a:r>
              <a:rPr lang="ar-SA" spc="0" dirty="0">
                <a:cs typeface="+mn-cs"/>
              </a:rPr>
              <a:t>الأهداف</a:t>
            </a:r>
            <a:endParaRPr spc="0" dirty="0">
              <a:cs typeface="+mn-cs"/>
            </a:endParaRPr>
          </a:p>
        </p:txBody>
      </p:sp>
      <p:sp>
        <p:nvSpPr>
          <p:cNvPr id="3" name="Content Placeholder 2"/>
          <p:cNvSpPr>
            <a:spLocks noGrp="1"/>
          </p:cNvSpPr>
          <p:nvPr>
            <p:ph idx="1"/>
          </p:nvPr>
        </p:nvSpPr>
        <p:spPr>
          <a:xfrm>
            <a:off x="714022" y="860778"/>
            <a:ext cx="4478866" cy="5053469"/>
          </a:xfrm>
        </p:spPr>
        <p:txBody>
          <a:bodyPr/>
          <a:lstStyle/>
          <a:p>
            <a:pPr lvl="0" algn="r" rtl="1">
              <a:buClr>
                <a:srgbClr val="FFC000"/>
              </a:buClr>
              <a:buFont typeface="Wingdings" panose="05000000000000000000" pitchFamily="2" charset="2"/>
              <a:buChar char="ß"/>
            </a:pPr>
            <a:r>
              <a:rPr lang="ar-SA" dirty="0">
                <a:solidFill>
                  <a:schemeClr val="tx1"/>
                </a:solidFill>
                <a:latin typeface="Arial"/>
                <a:cs typeface="+mn-cs"/>
              </a:rPr>
              <a:t>فهم ديناميكيات وأسباب وعواقب عنف الشريك (IPV)</a:t>
            </a:r>
          </a:p>
          <a:p>
            <a:pPr lvl="0" algn="r" rtl="1">
              <a:buClr>
                <a:srgbClr val="FFC000"/>
              </a:buClr>
              <a:buFont typeface="Wingdings" panose="05000000000000000000" pitchFamily="2" charset="2"/>
              <a:buChar char="ß"/>
            </a:pPr>
            <a:r>
              <a:rPr lang="ar-SA" dirty="0">
                <a:solidFill>
                  <a:schemeClr val="tx1"/>
                </a:solidFill>
                <a:latin typeface="Arial"/>
                <a:cs typeface="+mn-cs"/>
              </a:rPr>
              <a:t>تقييم السلامة بدقة وتمعن مع الناجية من عنف الشريك</a:t>
            </a:r>
          </a:p>
          <a:p>
            <a:pPr lvl="0" algn="r" rtl="1">
              <a:buClr>
                <a:srgbClr val="FFC000"/>
              </a:buClr>
              <a:buFont typeface="Wingdings" panose="05000000000000000000" pitchFamily="2" charset="2"/>
              <a:buChar char="ß"/>
            </a:pPr>
            <a:r>
              <a:rPr lang="ar-SA" dirty="0">
                <a:solidFill>
                  <a:schemeClr val="tx1"/>
                </a:solidFill>
                <a:latin typeface="Arial"/>
                <a:cs typeface="+mn-cs"/>
              </a:rPr>
              <a:t>وضع خطط سلامة شاملة وسهلة المتابعة مع الناجيات من عنف الشريك</a:t>
            </a:r>
          </a:p>
          <a:p>
            <a:pPr rtl="1">
              <a:buClr>
                <a:srgbClr val="FFC000"/>
              </a:buClr>
              <a:buFont typeface="Wingdings" panose="05000000000000000000" pitchFamily="2" charset="2"/>
              <a:buChar char="ß"/>
            </a:pPr>
            <a:endParaRPr lang="ar-SA" dirty="0">
              <a:solidFill>
                <a:schemeClr val="tx1"/>
              </a:solidFill>
              <a:cs typeface="+mn-c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4688" y="2419659"/>
            <a:ext cx="4769556" cy="1545564"/>
          </a:xfrm>
        </p:spPr>
        <p:txBody>
          <a:bodyPr>
            <a:noAutofit/>
          </a:bodyPr>
          <a:lstStyle/>
          <a:p>
            <a:pPr rtl="1">
              <a:lnSpc>
                <a:spcPct val="100000"/>
              </a:lnSpc>
            </a:pPr>
            <a:r>
              <a:rPr lang="ar-SA" spc="0" dirty="0" smtClean="0">
                <a:latin typeface="Arial"/>
                <a:cs typeface="+mn-cs"/>
              </a:rPr>
              <a:t>النشاط: </a:t>
            </a:r>
            <a:r>
              <a:rPr lang="ar-SA" spc="0" dirty="0">
                <a:cs typeface="+mn-cs"/>
              </a:rPr>
              <a:t>تعريف عنف الشريك</a:t>
            </a:r>
            <a:endParaRPr lang="ar-SA" spc="0" dirty="0" smtClean="0">
              <a:latin typeface="Arial"/>
              <a:cs typeface="+mn-cs"/>
            </a:endParaRPr>
          </a:p>
        </p:txBody>
      </p:sp>
      <p:sp>
        <p:nvSpPr>
          <p:cNvPr id="3" name="Content Placeholder 2"/>
          <p:cNvSpPr>
            <a:spLocks noGrp="1"/>
          </p:cNvSpPr>
          <p:nvPr>
            <p:ph idx="1"/>
          </p:nvPr>
        </p:nvSpPr>
        <p:spPr>
          <a:xfrm>
            <a:off x="808567" y="860778"/>
            <a:ext cx="4478866" cy="5053469"/>
          </a:xfrm>
        </p:spPr>
        <p:txBody>
          <a:bodyPr>
            <a:normAutofit/>
          </a:bodyPr>
          <a:lstStyle/>
          <a:p>
            <a:pPr algn="r" rtl="1">
              <a:buClr>
                <a:srgbClr val="FFC000"/>
              </a:buClr>
              <a:buFont typeface="Wingdings" panose="05000000000000000000" pitchFamily="2" charset="2"/>
              <a:buChar char="ß"/>
            </a:pPr>
            <a:r>
              <a:rPr lang="ar-SA" sz="2400" dirty="0">
                <a:solidFill>
                  <a:schemeClr val="tx1"/>
                </a:solidFill>
                <a:latin typeface="Arial"/>
                <a:cs typeface="+mn-cs"/>
              </a:rPr>
              <a:t>في مجموعات صغيرة، ناقش فهمك لعنف الشريك (IPV) </a:t>
            </a:r>
          </a:p>
          <a:p>
            <a:pPr algn="r" rtl="1">
              <a:buClr>
                <a:srgbClr val="FFC000"/>
              </a:buClr>
              <a:buFont typeface="Wingdings" panose="05000000000000000000" pitchFamily="2" charset="2"/>
              <a:buChar char="ß"/>
            </a:pPr>
            <a:r>
              <a:rPr lang="ar-SA" sz="2400" dirty="0">
                <a:solidFill>
                  <a:schemeClr val="tx1"/>
                </a:solidFill>
                <a:latin typeface="Arial"/>
                <a:cs typeface="+mn-cs"/>
              </a:rPr>
              <a:t>ماذا هو؟ </a:t>
            </a:r>
          </a:p>
          <a:p>
            <a:pPr algn="r" rtl="1">
              <a:buClr>
                <a:srgbClr val="FFC000"/>
              </a:buClr>
              <a:buFont typeface="Wingdings" panose="05000000000000000000" pitchFamily="2" charset="2"/>
              <a:buChar char="ß"/>
            </a:pPr>
            <a:r>
              <a:rPr lang="ar-SA" sz="2400" dirty="0">
                <a:solidFill>
                  <a:schemeClr val="tx1"/>
                </a:solidFill>
                <a:latin typeface="Arial"/>
                <a:cs typeface="+mn-cs"/>
              </a:rPr>
              <a:t>ما الاختلافات، إن وجدت، بين النزاع الزوجي وعنف الشريك ؟ </a:t>
            </a:r>
          </a:p>
        </p:txBody>
      </p:sp>
    </p:spTree>
    <p:extLst>
      <p:ext uri="{BB962C8B-B14F-4D97-AF65-F5344CB8AC3E}">
        <p14:creationId xmlns:p14="http://schemas.microsoft.com/office/powerpoint/2010/main" val="26819872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تعريف عنف الشريك (Ipv)</a:t>
            </a:r>
            <a:endParaRPr spc="0" dirty="0">
              <a:cs typeface="+mn-cs"/>
            </a:endParaRPr>
          </a:p>
        </p:txBody>
      </p:sp>
      <p:sp>
        <p:nvSpPr>
          <p:cNvPr id="3" name="Content Placeholder 2"/>
          <p:cNvSpPr>
            <a:spLocks noGrp="1"/>
          </p:cNvSpPr>
          <p:nvPr>
            <p:ph idx="1"/>
          </p:nvPr>
        </p:nvSpPr>
        <p:spPr>
          <a:xfrm>
            <a:off x="1294871" y="2929811"/>
            <a:ext cx="9720262" cy="1754155"/>
          </a:xfrm>
        </p:spPr>
        <p:txBody>
          <a:bodyPr>
            <a:noAutofit/>
          </a:bodyPr>
          <a:lstStyle/>
          <a:p>
            <a:pPr algn="just" rtl="1"/>
            <a:r>
              <a:rPr lang="ar-SA" sz="2800" spc="0" dirty="0">
                <a:solidFill>
                  <a:schemeClr val="tx1"/>
                </a:solidFill>
                <a:latin typeface="Arial"/>
                <a:cs typeface="+mn-cs"/>
              </a:rPr>
              <a:t>إن عنف الشريك، الذي يطلق عليه أيضاً العنف المنزلي (DV)، هو نمط من السلوك المسيء في علاقة حميمة يستخدمه شخص واحد (الذي عادةً ما يكون الرجل) للحصول على السلطة أو الاحتفاظ بها أو السيطرة على الشخص الآخر (الذي عادةً ما يكون امرأة). </a:t>
            </a:r>
          </a:p>
        </p:txBody>
      </p:sp>
    </p:spTree>
    <p:extLst>
      <p:ext uri="{BB962C8B-B14F-4D97-AF65-F5344CB8AC3E}">
        <p14:creationId xmlns:p14="http://schemas.microsoft.com/office/powerpoint/2010/main" val="9739201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تعريف عنف الشريك (Ipv)</a:t>
            </a:r>
            <a:endParaRPr spc="0" dirty="0">
              <a:cs typeface="+mn-cs"/>
            </a:endParaRPr>
          </a:p>
        </p:txBody>
      </p:sp>
      <p:grpSp>
        <p:nvGrpSpPr>
          <p:cNvPr id="3" name="Group 2"/>
          <p:cNvGrpSpPr/>
          <p:nvPr/>
        </p:nvGrpSpPr>
        <p:grpSpPr>
          <a:xfrm flipH="1">
            <a:off x="4801" y="1688592"/>
            <a:ext cx="11450595" cy="5169408"/>
            <a:chOff x="741405" y="1688592"/>
            <a:chExt cx="11450595" cy="5169408"/>
          </a:xfrm>
        </p:grpSpPr>
        <p:sp>
          <p:nvSpPr>
            <p:cNvPr id="4" name="TextBox 3"/>
            <p:cNvSpPr txBox="1"/>
            <p:nvPr/>
          </p:nvSpPr>
          <p:spPr>
            <a:xfrm>
              <a:off x="741405" y="1705232"/>
              <a:ext cx="3184419" cy="4708981"/>
            </a:xfrm>
            <a:prstGeom prst="rect">
              <a:avLst/>
            </a:prstGeom>
            <a:noFill/>
          </p:spPr>
          <p:txBody>
            <a:bodyPr wrap="square" numCol="1" rtlCol="0">
              <a:spAutoFit/>
            </a:bodyPr>
            <a:lstStyle/>
            <a:p>
              <a:pPr algn="r" rtl="1"/>
              <a:r>
                <a:rPr lang="ar-SA" sz="2400" b="1" dirty="0"/>
                <a:t>يمكن أن تكون في شكل:</a:t>
              </a:r>
              <a:endParaRPr lang="en-US" sz="2400" b="1" dirty="0"/>
            </a:p>
            <a:p>
              <a:pPr algn="r" rtl="1"/>
              <a:r>
                <a:rPr lang="ar-SA" sz="2400" dirty="0" smtClean="0">
                  <a:latin typeface="Arial"/>
                </a:rPr>
                <a:t> </a:t>
              </a:r>
            </a:p>
            <a:p>
              <a:pPr algn="r" rtl="1">
                <a:spcAft>
                  <a:spcPts val="1200"/>
                </a:spcAft>
              </a:pPr>
              <a:r>
                <a:rPr lang="ar-SA" sz="2400" dirty="0">
                  <a:latin typeface="Arial"/>
                </a:rPr>
                <a:t>جسدي</a:t>
              </a:r>
            </a:p>
            <a:p>
              <a:pPr algn="r" rtl="1">
                <a:spcAft>
                  <a:spcPts val="1200"/>
                </a:spcAft>
              </a:pPr>
              <a:r>
                <a:rPr lang="ar-SA" sz="2400" dirty="0">
                  <a:latin typeface="Arial"/>
                </a:rPr>
                <a:t>جنسي</a:t>
              </a:r>
            </a:p>
            <a:p>
              <a:pPr algn="r" rtl="1">
                <a:spcAft>
                  <a:spcPts val="1200"/>
                </a:spcAft>
              </a:pPr>
              <a:r>
                <a:rPr lang="ar-SA" sz="2400" dirty="0">
                  <a:latin typeface="Arial"/>
                </a:rPr>
                <a:t>معنوي</a:t>
              </a:r>
            </a:p>
            <a:p>
              <a:pPr algn="r" rtl="1">
                <a:spcAft>
                  <a:spcPts val="1200"/>
                </a:spcAft>
              </a:pPr>
              <a:r>
                <a:rPr lang="ar-SA" sz="2400" dirty="0">
                  <a:latin typeface="Arial"/>
                </a:rPr>
                <a:t>اقتصادي</a:t>
              </a:r>
            </a:p>
            <a:p>
              <a:pPr algn="r" rtl="1">
                <a:spcAft>
                  <a:spcPts val="1200"/>
                </a:spcAft>
              </a:pPr>
              <a:r>
                <a:rPr lang="ar-SA" sz="2400" dirty="0">
                  <a:latin typeface="Arial"/>
                </a:rPr>
                <a:t>نفسي واجتماعي </a:t>
              </a:r>
            </a:p>
            <a:p>
              <a:pPr algn="r" rtl="1">
                <a:spcAft>
                  <a:spcPts val="1200"/>
                </a:spcAft>
              </a:pPr>
              <a:r>
                <a:rPr lang="ar-SA" sz="2400" dirty="0">
                  <a:latin typeface="Arial"/>
                </a:rPr>
                <a:t>روحاني</a:t>
              </a:r>
            </a:p>
            <a:p>
              <a:pPr algn="r" rtl="1"/>
              <a:endParaRPr lang="ar-SA" sz="2400" dirty="0"/>
            </a:p>
            <a:p>
              <a:pPr algn="r" rtl="1"/>
              <a:endParaRPr lang="ar-SA" sz="2400" dirty="0"/>
            </a:p>
          </p:txBody>
        </p:sp>
        <p:pic>
          <p:nvPicPr>
            <p:cNvPr id="6" name="Picture 4" descr="Woman.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42587" y="1688592"/>
              <a:ext cx="2127250" cy="462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7958122" y="1702743"/>
              <a:ext cx="4233878" cy="5155257"/>
            </a:xfrm>
            <a:prstGeom prst="rect">
              <a:avLst/>
            </a:prstGeom>
            <a:noFill/>
          </p:spPr>
          <p:txBody>
            <a:bodyPr wrap="square" rtlCol="0">
              <a:spAutoFit/>
            </a:bodyPr>
            <a:lstStyle/>
            <a:p>
              <a:pPr algn="r" rtl="1"/>
              <a:r>
                <a:rPr lang="ar-SA" sz="2400" b="1" dirty="0">
                  <a:latin typeface="Arial"/>
                </a:rPr>
                <a:t>يتضمن سلوكيات وهي:</a:t>
              </a:r>
            </a:p>
            <a:p>
              <a:pPr algn="r" rtl="1"/>
              <a:r>
                <a:rPr lang="ar-SA" dirty="0" smtClean="0">
                  <a:latin typeface="Arial"/>
                </a:rPr>
                <a:t> </a:t>
              </a:r>
            </a:p>
            <a:p>
              <a:pPr algn="r" rtl="1">
                <a:spcAft>
                  <a:spcPts val="600"/>
                </a:spcAft>
              </a:pPr>
              <a:r>
                <a:rPr lang="ar-SA" sz="2400" dirty="0">
                  <a:latin typeface="Arial"/>
                </a:rPr>
                <a:t>الخوف</a:t>
              </a:r>
            </a:p>
            <a:p>
              <a:pPr algn="r" rtl="1">
                <a:spcAft>
                  <a:spcPts val="600"/>
                </a:spcAft>
              </a:pPr>
              <a:r>
                <a:rPr lang="ar-SA" sz="2400" dirty="0">
                  <a:latin typeface="Arial"/>
                </a:rPr>
                <a:t>الترهيب</a:t>
              </a:r>
            </a:p>
            <a:p>
              <a:pPr algn="r" rtl="1">
                <a:spcAft>
                  <a:spcPts val="600"/>
                </a:spcAft>
              </a:pPr>
              <a:r>
                <a:rPr lang="ar-SA" sz="2400" dirty="0">
                  <a:latin typeface="Arial"/>
                </a:rPr>
                <a:t>الرعب</a:t>
              </a:r>
            </a:p>
            <a:p>
              <a:pPr algn="r" rtl="1">
                <a:spcAft>
                  <a:spcPts val="600"/>
                </a:spcAft>
              </a:pPr>
              <a:r>
                <a:rPr lang="ar-SA" sz="2400" dirty="0">
                  <a:latin typeface="Arial"/>
                </a:rPr>
                <a:t>التلاعب</a:t>
              </a:r>
            </a:p>
            <a:p>
              <a:pPr algn="r" rtl="1">
                <a:spcAft>
                  <a:spcPts val="600"/>
                </a:spcAft>
              </a:pPr>
              <a:r>
                <a:rPr lang="ar-SA" sz="2400" dirty="0">
                  <a:latin typeface="Arial"/>
                </a:rPr>
                <a:t>الإيذاء</a:t>
              </a:r>
            </a:p>
            <a:p>
              <a:pPr algn="r" rtl="1">
                <a:spcAft>
                  <a:spcPts val="600"/>
                </a:spcAft>
              </a:pPr>
              <a:r>
                <a:rPr lang="ar-SA" sz="2400" dirty="0">
                  <a:latin typeface="Arial"/>
                </a:rPr>
                <a:t>الإذلال</a:t>
              </a:r>
            </a:p>
            <a:p>
              <a:pPr algn="r" rtl="1">
                <a:spcAft>
                  <a:spcPts val="600"/>
                </a:spcAft>
              </a:pPr>
              <a:r>
                <a:rPr lang="ar-SA" sz="2400" dirty="0">
                  <a:latin typeface="Arial"/>
                </a:rPr>
                <a:t>اللوم</a:t>
              </a:r>
            </a:p>
            <a:p>
              <a:pPr algn="r" rtl="1">
                <a:spcAft>
                  <a:spcPts val="600"/>
                </a:spcAft>
              </a:pPr>
              <a:r>
                <a:rPr lang="ar-SA" sz="2400" dirty="0">
                  <a:latin typeface="Arial"/>
                </a:rPr>
                <a:t>الإيذاء</a:t>
              </a:r>
            </a:p>
            <a:p>
              <a:pPr algn="r" rtl="1">
                <a:spcAft>
                  <a:spcPts val="600"/>
                </a:spcAft>
              </a:pPr>
              <a:r>
                <a:rPr lang="ar-SA" sz="2400" dirty="0">
                  <a:latin typeface="Arial"/>
                </a:rPr>
                <a:t>الجرح</a:t>
              </a:r>
            </a:p>
            <a:p>
              <a:pPr algn="l" rtl="1"/>
              <a:endParaRPr lang="ar-SA" sz="2000" dirty="0"/>
            </a:p>
          </p:txBody>
        </p:sp>
        <p:cxnSp>
          <p:nvCxnSpPr>
            <p:cNvPr id="9" name="Straight Arrow Connector 8"/>
            <p:cNvCxnSpPr/>
            <p:nvPr/>
          </p:nvCxnSpPr>
          <p:spPr>
            <a:xfrm flipV="1">
              <a:off x="2628900" y="2197100"/>
              <a:ext cx="2131917" cy="508000"/>
            </a:xfrm>
            <a:prstGeom prst="straightConnector1">
              <a:avLst/>
            </a:prstGeom>
            <a:ln>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flipV="1">
              <a:off x="6197600" y="2197100"/>
              <a:ext cx="1661668" cy="431800"/>
            </a:xfrm>
            <a:prstGeom prst="straightConnector1">
              <a:avLst/>
            </a:prstGeom>
            <a:ln>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flipV="1">
              <a:off x="6569838" y="3327400"/>
              <a:ext cx="1289430" cy="190500"/>
            </a:xfrm>
            <a:prstGeom prst="straightConnector1">
              <a:avLst/>
            </a:prstGeom>
            <a:ln>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2628900" y="3479800"/>
              <a:ext cx="1813687" cy="127000"/>
            </a:xfrm>
            <a:prstGeom prst="straightConnector1">
              <a:avLst/>
            </a:prstGeom>
            <a:ln>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3149600" y="4648200"/>
              <a:ext cx="1380934" cy="305260"/>
            </a:xfrm>
            <a:prstGeom prst="straightConnector1">
              <a:avLst/>
            </a:prstGeom>
            <a:ln>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2755900" y="4114800"/>
              <a:ext cx="1445070" cy="25400"/>
            </a:xfrm>
            <a:prstGeom prst="straightConnector1">
              <a:avLst/>
            </a:prstGeom>
            <a:ln>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2451100" y="2857500"/>
              <a:ext cx="1991487" cy="241300"/>
            </a:xfrm>
            <a:prstGeom prst="straightConnector1">
              <a:avLst/>
            </a:prstGeom>
            <a:ln>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2612549" y="5156200"/>
              <a:ext cx="2148268" cy="685800"/>
            </a:xfrm>
            <a:prstGeom prst="straightConnector1">
              <a:avLst/>
            </a:prstGeom>
            <a:ln>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H="1" flipV="1">
              <a:off x="6451600" y="2870200"/>
              <a:ext cx="1407668" cy="228600"/>
            </a:xfrm>
            <a:prstGeom prst="straightConnector1">
              <a:avLst/>
            </a:prstGeom>
            <a:ln>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H="1" flipV="1">
              <a:off x="6208365" y="6083300"/>
              <a:ext cx="1650902" cy="121651"/>
            </a:xfrm>
            <a:prstGeom prst="straightConnector1">
              <a:avLst/>
            </a:prstGeom>
            <a:ln>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flipV="1">
              <a:off x="6197600" y="5499100"/>
              <a:ext cx="1661667" cy="241300"/>
            </a:xfrm>
            <a:prstGeom prst="straightConnector1">
              <a:avLst/>
            </a:prstGeom>
            <a:ln>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H="1" flipV="1">
              <a:off x="6380860" y="5042282"/>
              <a:ext cx="1478407" cy="224470"/>
            </a:xfrm>
            <a:prstGeom prst="straightConnector1">
              <a:avLst/>
            </a:prstGeom>
            <a:ln>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H="1" flipV="1">
              <a:off x="6618826" y="3746501"/>
              <a:ext cx="1240441" cy="192405"/>
            </a:xfrm>
            <a:prstGeom prst="straightConnector1">
              <a:avLst/>
            </a:prstGeom>
            <a:ln>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H="1" flipV="1">
              <a:off x="6569838" y="4646676"/>
              <a:ext cx="1289429" cy="178133"/>
            </a:xfrm>
            <a:prstGeom prst="straightConnector1">
              <a:avLst/>
            </a:prstGeom>
            <a:ln>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stCxn id="7" idx="1"/>
            </p:cNvCxnSpPr>
            <p:nvPr/>
          </p:nvCxnSpPr>
          <p:spPr>
            <a:xfrm flipH="1" flipV="1">
              <a:off x="6969212" y="4226012"/>
              <a:ext cx="988910" cy="54360"/>
            </a:xfrm>
            <a:prstGeom prst="straightConnector1">
              <a:avLst/>
            </a:prstGeom>
            <a:ln>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061037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لماذا يقدم المعتدون على الاعتداء؟</a:t>
            </a:r>
            <a:endParaRPr spc="0" dirty="0">
              <a:cs typeface="+mn-cs"/>
            </a:endParaRPr>
          </a:p>
        </p:txBody>
      </p:sp>
      <p:grpSp>
        <p:nvGrpSpPr>
          <p:cNvPr id="3" name="Group 2"/>
          <p:cNvGrpSpPr/>
          <p:nvPr/>
        </p:nvGrpSpPr>
        <p:grpSpPr>
          <a:xfrm flipH="1">
            <a:off x="1024128" y="884167"/>
            <a:ext cx="10461478" cy="5352326"/>
            <a:chOff x="1024128" y="884167"/>
            <a:chExt cx="10461478" cy="5352326"/>
          </a:xfrm>
        </p:grpSpPr>
        <p:sp>
          <p:nvSpPr>
            <p:cNvPr id="5" name="Rectangular Callout 4"/>
            <p:cNvSpPr/>
            <p:nvPr/>
          </p:nvSpPr>
          <p:spPr bwMode="auto">
            <a:xfrm>
              <a:off x="1024128" y="4126707"/>
              <a:ext cx="1600200" cy="1905000"/>
            </a:xfrm>
            <a:prstGeom prst="wedgeRectCallout">
              <a:avLst/>
            </a:prstGeom>
            <a:solidFill>
              <a:schemeClr val="accent1">
                <a:lumMod val="60000"/>
                <a:lumOff val="40000"/>
              </a:schemeClr>
            </a:solidFill>
            <a:ln w="9525" cap="flat" cmpd="sng" algn="ctr">
              <a:noFill/>
              <a:prstDash val="solid"/>
              <a:round/>
              <a:headEnd type="none" w="med" len="med"/>
              <a:tailEnd type="none" w="med" len="med"/>
            </a:ln>
            <a:effectLst/>
          </p:spPr>
          <p:txBody>
            <a:bodyPr anchor="ctr"/>
            <a:lstStyle/>
            <a:p>
              <a:pPr algn="ctr" rtl="1" eaLnBrk="0" fontAlgn="base" hangingPunct="0">
                <a:spcBef>
                  <a:spcPct val="0"/>
                </a:spcBef>
                <a:spcAft>
                  <a:spcPct val="0"/>
                </a:spcAft>
                <a:defRPr/>
              </a:pPr>
              <a:r>
                <a:rPr lang="ar-SA" sz="2400" dirty="0">
                  <a:solidFill>
                    <a:prstClr val="black"/>
                  </a:solidFill>
                  <a:latin typeface="Arial"/>
                </a:rPr>
                <a:t>"المرأة تتمتع بسلطة كبيرة في الولايات المتحدة."</a:t>
              </a:r>
            </a:p>
          </p:txBody>
        </p:sp>
        <p:sp>
          <p:nvSpPr>
            <p:cNvPr id="6" name="Rectangular Callout 5"/>
            <p:cNvSpPr/>
            <p:nvPr/>
          </p:nvSpPr>
          <p:spPr bwMode="auto">
            <a:xfrm>
              <a:off x="3837432" y="1987996"/>
              <a:ext cx="1905000" cy="1460500"/>
            </a:xfrm>
            <a:prstGeom prst="wedgeRectCallout">
              <a:avLst>
                <a:gd name="adj1" fmla="val 8132"/>
                <a:gd name="adj2" fmla="val 75453"/>
              </a:avLst>
            </a:prstGeom>
            <a:solidFill>
              <a:schemeClr val="accent5">
                <a:lumMod val="60000"/>
                <a:lumOff val="40000"/>
              </a:schemeClr>
            </a:solidFill>
            <a:ln w="9525" cap="flat" cmpd="sng" algn="ctr">
              <a:noFill/>
              <a:prstDash val="solid"/>
              <a:round/>
              <a:headEnd type="none" w="med" len="med"/>
              <a:tailEnd type="none" w="med" len="med"/>
            </a:ln>
            <a:effectLst/>
          </p:spPr>
          <p:txBody>
            <a:bodyPr anchor="ctr"/>
            <a:lstStyle/>
            <a:p>
              <a:pPr algn="ctr" rtl="1" eaLnBrk="0" fontAlgn="base" hangingPunct="0">
                <a:spcBef>
                  <a:spcPct val="0"/>
                </a:spcBef>
                <a:spcAft>
                  <a:spcPct val="0"/>
                </a:spcAft>
                <a:defRPr/>
              </a:pPr>
              <a:r>
                <a:rPr lang="ar-SA" sz="2400" dirty="0">
                  <a:solidFill>
                    <a:prstClr val="black"/>
                  </a:solidFill>
                  <a:latin typeface="Arial"/>
                </a:rPr>
                <a:t>"لو فقط أنها لم تفعل ذلك..."</a:t>
              </a:r>
            </a:p>
          </p:txBody>
        </p:sp>
        <p:sp>
          <p:nvSpPr>
            <p:cNvPr id="7" name="Rounded Rectangular Callout 6"/>
            <p:cNvSpPr/>
            <p:nvPr/>
          </p:nvSpPr>
          <p:spPr bwMode="auto">
            <a:xfrm>
              <a:off x="1024128" y="1918146"/>
              <a:ext cx="2514600" cy="1600200"/>
            </a:xfrm>
            <a:prstGeom prst="wedgeRoundRectCallout">
              <a:avLst/>
            </a:prstGeom>
            <a:solidFill>
              <a:schemeClr val="accent6">
                <a:lumMod val="60000"/>
                <a:lumOff val="40000"/>
              </a:schemeClr>
            </a:solidFill>
            <a:ln w="9525" cap="flat" cmpd="sng" algn="ctr">
              <a:noFill/>
              <a:prstDash val="solid"/>
              <a:round/>
              <a:headEnd type="none" w="med" len="med"/>
              <a:tailEnd type="none" w="med" len="med"/>
            </a:ln>
            <a:effectLst/>
          </p:spPr>
          <p:txBody>
            <a:bodyPr anchor="ctr"/>
            <a:lstStyle/>
            <a:p>
              <a:pPr algn="ctr" rtl="1" eaLnBrk="0" fontAlgn="base" hangingPunct="0">
                <a:spcBef>
                  <a:spcPct val="0"/>
                </a:spcBef>
                <a:spcAft>
                  <a:spcPct val="0"/>
                </a:spcAft>
                <a:defRPr/>
              </a:pPr>
              <a:r>
                <a:rPr lang="ar-SA" sz="2400" dirty="0">
                  <a:solidFill>
                    <a:prstClr val="black"/>
                  </a:solidFill>
                  <a:latin typeface="Arial"/>
                </a:rPr>
                <a:t>"إنها تعرف أنني لا أحب أن تتم محادثتي بهذا الشكل."</a:t>
              </a:r>
            </a:p>
          </p:txBody>
        </p:sp>
        <p:sp>
          <p:nvSpPr>
            <p:cNvPr id="8" name="Rounded Rectangular Callout 7"/>
            <p:cNvSpPr/>
            <p:nvPr/>
          </p:nvSpPr>
          <p:spPr bwMode="auto">
            <a:xfrm>
              <a:off x="6215063" y="5248941"/>
              <a:ext cx="4191000" cy="914400"/>
            </a:xfrm>
            <a:prstGeom prst="wedgeRoundRectCallout">
              <a:avLst/>
            </a:prstGeom>
            <a:solidFill>
              <a:schemeClr val="accent4">
                <a:lumMod val="60000"/>
                <a:lumOff val="40000"/>
              </a:schemeClr>
            </a:solidFill>
            <a:ln w="9525" cap="flat" cmpd="sng" algn="ctr">
              <a:noFill/>
              <a:prstDash val="solid"/>
              <a:round/>
              <a:headEnd type="none" w="med" len="med"/>
              <a:tailEnd type="none" w="med" len="med"/>
            </a:ln>
            <a:effectLst/>
          </p:spPr>
          <p:txBody>
            <a:bodyPr anchor="ctr"/>
            <a:lstStyle/>
            <a:p>
              <a:pPr algn="ctr" rtl="1" eaLnBrk="0" fontAlgn="base" hangingPunct="0">
                <a:spcBef>
                  <a:spcPct val="0"/>
                </a:spcBef>
                <a:spcAft>
                  <a:spcPct val="0"/>
                </a:spcAft>
                <a:defRPr/>
              </a:pPr>
              <a:r>
                <a:rPr lang="ar-SA" sz="2400" dirty="0">
                  <a:solidFill>
                    <a:prstClr val="black"/>
                  </a:solidFill>
                  <a:latin typeface="Arial"/>
                </a:rPr>
                <a:t>"أنا لا أعرف ماذا أصابني. أنا لا أتصرف كذلك."</a:t>
              </a:r>
            </a:p>
          </p:txBody>
        </p:sp>
        <p:sp>
          <p:nvSpPr>
            <p:cNvPr id="9" name="Oval Callout 8"/>
            <p:cNvSpPr/>
            <p:nvPr/>
          </p:nvSpPr>
          <p:spPr bwMode="auto">
            <a:xfrm>
              <a:off x="7528414" y="884167"/>
              <a:ext cx="2143125" cy="2057400"/>
            </a:xfrm>
            <a:prstGeom prst="wedgeEllipseCallout">
              <a:avLst>
                <a:gd name="adj1" fmla="val 33354"/>
                <a:gd name="adj2" fmla="val 59914"/>
              </a:avLst>
            </a:prstGeom>
            <a:solidFill>
              <a:schemeClr val="accent3">
                <a:lumMod val="60000"/>
                <a:lumOff val="40000"/>
              </a:schemeClr>
            </a:solidFill>
            <a:ln w="9525" cap="flat" cmpd="sng" algn="ctr">
              <a:noFill/>
              <a:prstDash val="solid"/>
              <a:round/>
              <a:headEnd type="none" w="med" len="med"/>
              <a:tailEnd type="none" w="med" len="med"/>
            </a:ln>
            <a:effectLst/>
          </p:spPr>
          <p:txBody>
            <a:bodyPr anchor="ctr"/>
            <a:lstStyle/>
            <a:p>
              <a:pPr algn="ctr" rtl="1" eaLnBrk="0" fontAlgn="base" hangingPunct="0">
                <a:spcBef>
                  <a:spcPct val="0"/>
                </a:spcBef>
                <a:spcAft>
                  <a:spcPct val="0"/>
                </a:spcAft>
                <a:defRPr/>
              </a:pPr>
              <a:r>
                <a:rPr lang="ar-SA" sz="2400" dirty="0">
                  <a:solidFill>
                    <a:prstClr val="black"/>
                  </a:solidFill>
                  <a:latin typeface="Arial"/>
                </a:rPr>
                <a:t>"لقد كنت مخموراً. لم أكن أفكر بشكل جيد."</a:t>
              </a:r>
            </a:p>
          </p:txBody>
        </p:sp>
        <p:sp>
          <p:nvSpPr>
            <p:cNvPr id="10" name="Oval Callout 9"/>
            <p:cNvSpPr/>
            <p:nvPr/>
          </p:nvSpPr>
          <p:spPr bwMode="auto">
            <a:xfrm>
              <a:off x="6440260" y="2880733"/>
              <a:ext cx="1981200" cy="1981200"/>
            </a:xfrm>
            <a:prstGeom prst="wedgeEllipseCallout">
              <a:avLst>
                <a:gd name="adj1" fmla="val -34285"/>
                <a:gd name="adj2" fmla="val 66280"/>
              </a:avLst>
            </a:prstGeom>
            <a:solidFill>
              <a:schemeClr val="accent6">
                <a:lumMod val="60000"/>
                <a:lumOff val="40000"/>
              </a:schemeClr>
            </a:solidFill>
            <a:ln w="9525" cap="flat" cmpd="sng" algn="ctr">
              <a:noFill/>
              <a:prstDash val="solid"/>
              <a:round/>
              <a:headEnd type="none" w="med" len="med"/>
              <a:tailEnd type="none" w="med" len="med"/>
            </a:ln>
            <a:effectLst/>
          </p:spPr>
          <p:txBody>
            <a:bodyPr anchor="ctr"/>
            <a:lstStyle/>
            <a:p>
              <a:pPr algn="ctr" rtl="1" eaLnBrk="0" fontAlgn="base" hangingPunct="0">
                <a:spcBef>
                  <a:spcPct val="0"/>
                </a:spcBef>
                <a:spcAft>
                  <a:spcPct val="0"/>
                </a:spcAft>
                <a:defRPr/>
              </a:pPr>
              <a:r>
                <a:rPr lang="ar-SA" sz="2400" dirty="0">
                  <a:solidFill>
                    <a:prstClr val="black"/>
                  </a:solidFill>
                  <a:latin typeface="Arial"/>
                </a:rPr>
                <a:t>"هذا ما يفعله الأزواج."</a:t>
              </a:r>
            </a:p>
          </p:txBody>
        </p:sp>
        <p:sp>
          <p:nvSpPr>
            <p:cNvPr id="11" name="Rounded Rectangular Callout 10"/>
            <p:cNvSpPr/>
            <p:nvPr/>
          </p:nvSpPr>
          <p:spPr bwMode="auto">
            <a:xfrm>
              <a:off x="8971006" y="3286276"/>
              <a:ext cx="2514600" cy="1600200"/>
            </a:xfrm>
            <a:prstGeom prst="wedgeRoundRectCallout">
              <a:avLst/>
            </a:prstGeom>
            <a:solidFill>
              <a:schemeClr val="accent1">
                <a:lumMod val="60000"/>
                <a:lumOff val="40000"/>
              </a:schemeClr>
            </a:solidFill>
            <a:ln w="9525" cap="flat" cmpd="sng" algn="ctr">
              <a:noFill/>
              <a:prstDash val="solid"/>
              <a:round/>
              <a:headEnd type="none" w="med" len="med"/>
              <a:tailEnd type="none" w="med" len="med"/>
            </a:ln>
            <a:effectLst/>
          </p:spPr>
          <p:txBody>
            <a:bodyPr anchor="ctr"/>
            <a:lstStyle/>
            <a:p>
              <a:pPr algn="ctr" rtl="1" eaLnBrk="0" fontAlgn="base" hangingPunct="0">
                <a:spcBef>
                  <a:spcPct val="0"/>
                </a:spcBef>
                <a:spcAft>
                  <a:spcPct val="0"/>
                </a:spcAft>
                <a:defRPr/>
              </a:pPr>
              <a:r>
                <a:rPr lang="ar-SA" sz="2400" dirty="0">
                  <a:solidFill>
                    <a:prstClr val="black"/>
                  </a:solidFill>
                  <a:latin typeface="Arial"/>
                </a:rPr>
                <a:t>"النساء بحاجة إلى أن يتعلموا كيفية التصرف."</a:t>
              </a:r>
            </a:p>
          </p:txBody>
        </p:sp>
        <p:sp>
          <p:nvSpPr>
            <p:cNvPr id="12" name="Oval Callout 11"/>
            <p:cNvSpPr/>
            <p:nvPr/>
          </p:nvSpPr>
          <p:spPr bwMode="auto">
            <a:xfrm>
              <a:off x="3026664" y="3821906"/>
              <a:ext cx="2514600" cy="2414587"/>
            </a:xfrm>
            <a:prstGeom prst="wedgeEllipseCallout">
              <a:avLst>
                <a:gd name="adj1" fmla="val 33354"/>
                <a:gd name="adj2" fmla="val 59914"/>
              </a:avLst>
            </a:prstGeom>
            <a:solidFill>
              <a:schemeClr val="tx2">
                <a:lumMod val="60000"/>
                <a:lumOff val="40000"/>
              </a:schemeClr>
            </a:solidFill>
            <a:ln w="9525" cap="flat" cmpd="sng" algn="ctr">
              <a:noFill/>
              <a:prstDash val="solid"/>
              <a:round/>
              <a:headEnd type="none" w="med" len="med"/>
              <a:tailEnd type="none" w="med" len="med"/>
            </a:ln>
            <a:effectLst/>
          </p:spPr>
          <p:txBody>
            <a:bodyPr anchor="ctr"/>
            <a:lstStyle/>
            <a:p>
              <a:pPr algn="ctr" rtl="1" eaLnBrk="0" fontAlgn="base" hangingPunct="0">
                <a:spcBef>
                  <a:spcPct val="0"/>
                </a:spcBef>
                <a:spcAft>
                  <a:spcPct val="0"/>
                </a:spcAft>
                <a:defRPr/>
              </a:pPr>
              <a:r>
                <a:rPr lang="ar-SA" sz="2400" dirty="0">
                  <a:solidFill>
                    <a:prstClr val="black"/>
                  </a:solidFill>
                  <a:latin typeface="Arial"/>
                </a:rPr>
                <a:t>"لقد تعرضت لكثير من الضغط في العمل."</a:t>
              </a:r>
            </a:p>
          </p:txBody>
        </p:sp>
      </p:grpSp>
    </p:spTree>
    <p:extLst>
      <p:ext uri="{BB962C8B-B14F-4D97-AF65-F5344CB8AC3E}">
        <p14:creationId xmlns:p14="http://schemas.microsoft.com/office/powerpoint/2010/main" val="31627905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ديناميكيات عنف الشريك</a:t>
            </a:r>
          </a:p>
        </p:txBody>
      </p:sp>
      <p:sp>
        <p:nvSpPr>
          <p:cNvPr id="3" name="Content Placeholder 2"/>
          <p:cNvSpPr>
            <a:spLocks noGrp="1"/>
          </p:cNvSpPr>
          <p:nvPr>
            <p:ph idx="1"/>
          </p:nvPr>
        </p:nvSpPr>
        <p:spPr>
          <a:xfrm>
            <a:off x="1447800" y="1977082"/>
            <a:ext cx="9720262" cy="4331644"/>
          </a:xfrm>
        </p:spPr>
        <p:txBody>
          <a:bodyPr>
            <a:normAutofit/>
          </a:bodyPr>
          <a:lstStyle/>
          <a:p>
            <a:pPr algn="r" rtl="1">
              <a:buClr>
                <a:schemeClr val="accent4">
                  <a:lumMod val="75000"/>
                </a:schemeClr>
              </a:buClr>
              <a:buNone/>
            </a:pPr>
            <a:r>
              <a:rPr lang="ar-SA" b="1" spc="0" dirty="0">
                <a:solidFill>
                  <a:schemeClr val="tx1"/>
                </a:solidFill>
                <a:latin typeface="Arial"/>
                <a:cs typeface="+mn-cs"/>
              </a:rPr>
              <a:t>السلطة والسيطرة</a:t>
            </a:r>
          </a:p>
          <a:p>
            <a:pPr lvl="1" algn="r" rtl="1">
              <a:buClr>
                <a:schemeClr val="accent4">
                  <a:lumMod val="75000"/>
                </a:schemeClr>
              </a:buClr>
              <a:buFont typeface="Arial" panose="020B0604020202020204" pitchFamily="34" charset="0"/>
              <a:buChar char="•"/>
            </a:pPr>
            <a:r>
              <a:rPr lang="ar-SA" spc="0" dirty="0">
                <a:solidFill>
                  <a:schemeClr val="tx1"/>
                </a:solidFill>
                <a:latin typeface="Arial"/>
                <a:cs typeface="+mn-cs"/>
              </a:rPr>
              <a:t>يستغل المعتدون السلطة التي يتمتعون بها كرجال في المجتمع وفي الأسرة للسيطرة</a:t>
            </a:r>
          </a:p>
          <a:p>
            <a:pPr algn="r" rtl="1">
              <a:buClr>
                <a:schemeClr val="accent4">
                  <a:lumMod val="75000"/>
                </a:schemeClr>
              </a:buClr>
              <a:buNone/>
            </a:pPr>
            <a:r>
              <a:rPr lang="ar-SA" b="1" spc="0" dirty="0">
                <a:solidFill>
                  <a:schemeClr val="tx1"/>
                </a:solidFill>
                <a:latin typeface="Arial"/>
                <a:cs typeface="+mn-cs"/>
              </a:rPr>
              <a:t>دورة العنف</a:t>
            </a:r>
          </a:p>
          <a:p>
            <a:pPr lvl="1" algn="r" rtl="1">
              <a:buClr>
                <a:schemeClr val="accent4">
                  <a:lumMod val="75000"/>
                </a:schemeClr>
              </a:buClr>
              <a:buFont typeface="Arial" panose="020B0604020202020204" pitchFamily="34" charset="0"/>
              <a:buChar char="•"/>
            </a:pPr>
            <a:r>
              <a:rPr lang="ar-SA" spc="0" dirty="0">
                <a:solidFill>
                  <a:schemeClr val="tx1"/>
                </a:solidFill>
                <a:latin typeface="Arial"/>
                <a:cs typeface="+mn-cs"/>
              </a:rPr>
              <a:t>مستمرة وتجمع بين عدة أنواع من الاعتداء</a:t>
            </a:r>
          </a:p>
          <a:p>
            <a:pPr lvl="1" algn="r" rtl="1">
              <a:buClr>
                <a:schemeClr val="accent4">
                  <a:lumMod val="75000"/>
                </a:schemeClr>
              </a:buClr>
              <a:buFont typeface="Arial" panose="020B0604020202020204" pitchFamily="34" charset="0"/>
              <a:buChar char="•"/>
            </a:pPr>
            <a:r>
              <a:rPr lang="ar-SA" spc="0" dirty="0">
                <a:solidFill>
                  <a:schemeClr val="tx1"/>
                </a:solidFill>
                <a:latin typeface="Arial"/>
                <a:cs typeface="+mn-cs"/>
              </a:rPr>
              <a:t>نادراً ما يحدث مرة واحدة فقط</a:t>
            </a:r>
          </a:p>
          <a:p>
            <a:pPr algn="r" rtl="1">
              <a:buClr>
                <a:schemeClr val="accent4">
                  <a:lumMod val="75000"/>
                </a:schemeClr>
              </a:buClr>
              <a:buNone/>
            </a:pPr>
            <a:r>
              <a:rPr lang="ar-SA" b="1" spc="0" dirty="0">
                <a:solidFill>
                  <a:schemeClr val="tx1"/>
                </a:solidFill>
                <a:latin typeface="Arial"/>
                <a:cs typeface="+mn-cs"/>
              </a:rPr>
              <a:t>يجري المعتدون خيارات محسوبة</a:t>
            </a:r>
          </a:p>
          <a:p>
            <a:pPr lvl="1" algn="r" rtl="1">
              <a:buClr>
                <a:schemeClr val="accent4">
                  <a:lumMod val="75000"/>
                </a:schemeClr>
              </a:buClr>
              <a:buFont typeface="Arial" panose="020B0604020202020204" pitchFamily="34" charset="0"/>
              <a:buChar char="•"/>
            </a:pPr>
            <a:r>
              <a:rPr lang="ar-SA" spc="0" dirty="0">
                <a:solidFill>
                  <a:schemeClr val="tx1"/>
                </a:solidFill>
                <a:latin typeface="Arial"/>
                <a:cs typeface="+mn-cs"/>
              </a:rPr>
              <a:t>بشأن مع من ومتى يمارسون العنف</a:t>
            </a:r>
          </a:p>
          <a:p>
            <a:pPr lvl="1" algn="r" rtl="1">
              <a:buClr>
                <a:schemeClr val="accent4">
                  <a:lumMod val="75000"/>
                </a:schemeClr>
              </a:buClr>
              <a:buFont typeface="Arial" panose="020B0604020202020204" pitchFamily="34" charset="0"/>
              <a:buChar char="•"/>
            </a:pPr>
            <a:endParaRPr lang="ar-SA" spc="0" dirty="0">
              <a:solidFill>
                <a:schemeClr val="tx1"/>
              </a:solidFill>
              <a:latin typeface="Arial"/>
              <a:cs typeface="+mn-cs"/>
            </a:endParaRPr>
          </a:p>
          <a:p>
            <a:pPr algn="r" rtl="1">
              <a:buClr>
                <a:schemeClr val="accent4">
                  <a:lumMod val="75000"/>
                </a:schemeClr>
              </a:buClr>
              <a:buNone/>
            </a:pPr>
            <a:r>
              <a:rPr lang="ar-SA" b="1" spc="0" dirty="0">
                <a:solidFill>
                  <a:schemeClr val="tx1"/>
                </a:solidFill>
                <a:latin typeface="Arial"/>
                <a:cs typeface="+mn-cs"/>
              </a:rPr>
              <a:t>التأكيد على ميل النساء إلى إلقاء اللوم على أنفسهن واستغلال ذلك</a:t>
            </a:r>
          </a:p>
          <a:p>
            <a:pPr lvl="1" algn="r" rtl="1">
              <a:buClr>
                <a:schemeClr val="accent4">
                  <a:lumMod val="75000"/>
                </a:schemeClr>
              </a:buClr>
              <a:buFont typeface="Arial" panose="020B0604020202020204" pitchFamily="34" charset="0"/>
              <a:buChar char="•"/>
            </a:pPr>
            <a:r>
              <a:rPr lang="ar-SA" spc="0" dirty="0">
                <a:solidFill>
                  <a:schemeClr val="tx1"/>
                </a:solidFill>
                <a:latin typeface="Arial"/>
                <a:cs typeface="+mn-cs"/>
              </a:rPr>
              <a:t>إخبار الناجيات أن هذا خطأهن</a:t>
            </a:r>
          </a:p>
        </p:txBody>
      </p:sp>
    </p:spTree>
    <p:extLst>
      <p:ext uri="{BB962C8B-B14F-4D97-AF65-F5344CB8AC3E}">
        <p14:creationId xmlns:p14="http://schemas.microsoft.com/office/powerpoint/2010/main" val="30428551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stretch>
            <a:fillRect/>
          </a:stretch>
        </p:blipFill>
        <p:spPr>
          <a:xfrm>
            <a:off x="2373923" y="31750"/>
            <a:ext cx="7189177" cy="6794500"/>
          </a:xfrm>
          <a:prstGeom prst="rect">
            <a:avLst/>
          </a:prstGeom>
        </p:spPr>
      </p:pic>
      <p:sp>
        <p:nvSpPr>
          <p:cNvPr id="3" name="TextBox 2"/>
          <p:cNvSpPr txBox="1"/>
          <p:nvPr/>
        </p:nvSpPr>
        <p:spPr>
          <a:xfrm>
            <a:off x="9319846" y="5644662"/>
            <a:ext cx="2444262" cy="646331"/>
          </a:xfrm>
          <a:prstGeom prst="rect">
            <a:avLst/>
          </a:prstGeom>
          <a:noFill/>
        </p:spPr>
        <p:txBody>
          <a:bodyPr wrap="square" rtlCol="0">
            <a:spAutoFit/>
          </a:bodyPr>
          <a:lstStyle/>
          <a:p>
            <a:pPr algn="r" rtl="1"/>
            <a:r>
              <a:rPr lang="ar-SA" dirty="0" smtClean="0">
                <a:latin typeface="Arial"/>
                <a:cs typeface="Arial"/>
              </a:rPr>
              <a:t>مشروع التدخل في الاعتداء المنزلي </a:t>
            </a:r>
          </a:p>
        </p:txBody>
      </p:sp>
      <p:sp>
        <p:nvSpPr>
          <p:cNvPr id="4" name="Rectangle 3"/>
          <p:cNvSpPr/>
          <p:nvPr/>
        </p:nvSpPr>
        <p:spPr>
          <a:xfrm>
            <a:off x="6133885" y="4475688"/>
            <a:ext cx="929443" cy="1543050"/>
          </a:xfrm>
          <a:prstGeom prst="rect">
            <a:avLst/>
          </a:prstGeom>
          <a:solidFill>
            <a:srgbClr val="F2C419"/>
          </a:solidFill>
          <a:ln>
            <a:solidFill>
              <a:srgbClr val="F2C31B"/>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5" name="Rectangle 4"/>
          <p:cNvSpPr/>
          <p:nvPr/>
        </p:nvSpPr>
        <p:spPr>
          <a:xfrm>
            <a:off x="6046471" y="4523087"/>
            <a:ext cx="891288" cy="1375001"/>
          </a:xfrm>
          <a:prstGeom prst="rect">
            <a:avLst/>
          </a:prstGeom>
          <a:solidFill>
            <a:srgbClr val="F2C419"/>
          </a:solidFill>
          <a:ln>
            <a:solidFill>
              <a:srgbClr val="F2C31B"/>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6" name="Rectangle 5"/>
          <p:cNvSpPr/>
          <p:nvPr/>
        </p:nvSpPr>
        <p:spPr>
          <a:xfrm>
            <a:off x="6643948" y="4857804"/>
            <a:ext cx="891288" cy="941860"/>
          </a:xfrm>
          <a:prstGeom prst="rect">
            <a:avLst/>
          </a:prstGeom>
          <a:solidFill>
            <a:srgbClr val="F2C419"/>
          </a:solidFill>
          <a:ln>
            <a:solidFill>
              <a:srgbClr val="F2C31B"/>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7" name="Rectangle 6"/>
          <p:cNvSpPr/>
          <p:nvPr/>
        </p:nvSpPr>
        <p:spPr>
          <a:xfrm>
            <a:off x="6326373" y="5585125"/>
            <a:ext cx="422555" cy="362176"/>
          </a:xfrm>
          <a:prstGeom prst="rect">
            <a:avLst/>
          </a:prstGeom>
          <a:solidFill>
            <a:srgbClr val="F2C419"/>
          </a:solidFill>
          <a:ln>
            <a:solidFill>
              <a:srgbClr val="F2C31B"/>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8" name="Rectangle 7"/>
          <p:cNvSpPr/>
          <p:nvPr/>
        </p:nvSpPr>
        <p:spPr>
          <a:xfrm>
            <a:off x="7203752" y="5357545"/>
            <a:ext cx="422555" cy="362176"/>
          </a:xfrm>
          <a:prstGeom prst="rect">
            <a:avLst/>
          </a:prstGeom>
          <a:solidFill>
            <a:srgbClr val="F2C419"/>
          </a:solidFill>
          <a:ln>
            <a:solidFill>
              <a:srgbClr val="F2C31B"/>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9" name="Rectangle 8"/>
          <p:cNvSpPr/>
          <p:nvPr/>
        </p:nvSpPr>
        <p:spPr>
          <a:xfrm>
            <a:off x="7297053" y="5152758"/>
            <a:ext cx="422555" cy="362176"/>
          </a:xfrm>
          <a:prstGeom prst="rect">
            <a:avLst/>
          </a:prstGeom>
          <a:solidFill>
            <a:srgbClr val="F2C419"/>
          </a:solidFill>
          <a:ln>
            <a:solidFill>
              <a:srgbClr val="F2C31B"/>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10" name="Rectangle 9"/>
          <p:cNvSpPr/>
          <p:nvPr/>
        </p:nvSpPr>
        <p:spPr>
          <a:xfrm>
            <a:off x="6950867" y="4727875"/>
            <a:ext cx="422555" cy="362176"/>
          </a:xfrm>
          <a:prstGeom prst="rect">
            <a:avLst/>
          </a:prstGeom>
          <a:solidFill>
            <a:srgbClr val="F2C419"/>
          </a:solidFill>
          <a:ln>
            <a:solidFill>
              <a:srgbClr val="F2C31B"/>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11" name="Rectangle 10"/>
          <p:cNvSpPr/>
          <p:nvPr/>
        </p:nvSpPr>
        <p:spPr>
          <a:xfrm>
            <a:off x="6082247" y="4684572"/>
            <a:ext cx="1285881" cy="1354217"/>
          </a:xfrm>
          <a:prstGeom prst="rect">
            <a:avLst/>
          </a:prstGeom>
          <a:solidFill>
            <a:srgbClr val="F2C419"/>
          </a:solidFill>
          <a:ln>
            <a:solidFill>
              <a:srgbClr val="F2C31B"/>
            </a:solidFill>
          </a:ln>
        </p:spPr>
        <p:txBody>
          <a:bodyPr wrap="square" lIns="0" tIns="0" rIns="0" bIns="0">
            <a:spAutoFit/>
          </a:bodyPr>
          <a:lstStyle/>
          <a:p>
            <a:pPr algn="r" rtl="1"/>
            <a:r>
              <a:rPr lang="ar-SA" sz="800" b="1" dirty="0"/>
              <a:t>التقليل والتبرير واللوم:</a:t>
            </a:r>
            <a:endParaRPr lang="en-US" sz="800" dirty="0"/>
          </a:p>
          <a:p>
            <a:pPr algn="r" rtl="1"/>
            <a:r>
              <a:rPr lang="ar-SA" sz="800" dirty="0"/>
              <a:t>الإنكار أو الاستخفاف بسوء المعاملة. إنكار الألم الجسدي والعاطفي للأشخاص ذوي الإعاقة. تبرير القواعد التي تحد من الاستقلالية والكرامة والعلاقات لتحقيق الكفاءة التشغيلية للبرنامج. تبرير سوء المعاملة كإدارة للسلوك أو كنتيجة للضغوط النفسية التي يتعرض لها مقدم الرعاية. إلقاء اللوم على الإعاقة كسبب لسوء المعاملة. القول بأن الشخص ليس "مبلغاً جيداً" لسوء المعاملة.</a:t>
            </a:r>
            <a:endParaRPr lang="ar-EG" sz="800" dirty="0"/>
          </a:p>
        </p:txBody>
      </p:sp>
      <p:sp>
        <p:nvSpPr>
          <p:cNvPr id="12" name="Rectangle 11"/>
          <p:cNvSpPr/>
          <p:nvPr/>
        </p:nvSpPr>
        <p:spPr>
          <a:xfrm>
            <a:off x="5304674" y="4453759"/>
            <a:ext cx="422555" cy="1580979"/>
          </a:xfrm>
          <a:prstGeom prst="rect">
            <a:avLst/>
          </a:prstGeom>
          <a:solidFill>
            <a:srgbClr val="F2C419"/>
          </a:solidFill>
          <a:ln>
            <a:solidFill>
              <a:srgbClr val="F2C31B"/>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13" name="Rectangle 12"/>
          <p:cNvSpPr/>
          <p:nvPr/>
        </p:nvSpPr>
        <p:spPr>
          <a:xfrm>
            <a:off x="5050749" y="4453758"/>
            <a:ext cx="422555" cy="1580979"/>
          </a:xfrm>
          <a:prstGeom prst="rect">
            <a:avLst/>
          </a:prstGeom>
          <a:solidFill>
            <a:srgbClr val="F2C419"/>
          </a:solidFill>
          <a:ln>
            <a:solidFill>
              <a:srgbClr val="F2C31B"/>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14" name="Rectangle 13"/>
          <p:cNvSpPr/>
          <p:nvPr/>
        </p:nvSpPr>
        <p:spPr>
          <a:xfrm>
            <a:off x="4892417" y="4487954"/>
            <a:ext cx="422555" cy="1459348"/>
          </a:xfrm>
          <a:prstGeom prst="rect">
            <a:avLst/>
          </a:prstGeom>
          <a:solidFill>
            <a:srgbClr val="F2C419"/>
          </a:solidFill>
          <a:ln>
            <a:solidFill>
              <a:srgbClr val="F2C31B"/>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15" name="Rectangle 14"/>
          <p:cNvSpPr/>
          <p:nvPr/>
        </p:nvSpPr>
        <p:spPr>
          <a:xfrm>
            <a:off x="4849238" y="4510632"/>
            <a:ext cx="422555" cy="874580"/>
          </a:xfrm>
          <a:prstGeom prst="rect">
            <a:avLst/>
          </a:prstGeom>
          <a:solidFill>
            <a:srgbClr val="F2C419"/>
          </a:solidFill>
          <a:ln>
            <a:solidFill>
              <a:srgbClr val="F2C31B"/>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16" name="Rectangle 15"/>
          <p:cNvSpPr/>
          <p:nvPr/>
        </p:nvSpPr>
        <p:spPr>
          <a:xfrm>
            <a:off x="4757044" y="4619765"/>
            <a:ext cx="422555" cy="874580"/>
          </a:xfrm>
          <a:prstGeom prst="rect">
            <a:avLst/>
          </a:prstGeom>
          <a:solidFill>
            <a:srgbClr val="F2C419"/>
          </a:solidFill>
          <a:ln>
            <a:solidFill>
              <a:srgbClr val="F2C31B"/>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17" name="Rectangle 16"/>
          <p:cNvSpPr/>
          <p:nvPr/>
        </p:nvSpPr>
        <p:spPr>
          <a:xfrm>
            <a:off x="4991687" y="5136815"/>
            <a:ext cx="937058" cy="874580"/>
          </a:xfrm>
          <a:prstGeom prst="rect">
            <a:avLst/>
          </a:prstGeom>
          <a:solidFill>
            <a:srgbClr val="F2C419"/>
          </a:solidFill>
          <a:ln>
            <a:solidFill>
              <a:srgbClr val="F2C31B"/>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18" name="Rectangle 17"/>
          <p:cNvSpPr/>
          <p:nvPr/>
        </p:nvSpPr>
        <p:spPr>
          <a:xfrm>
            <a:off x="4615979" y="4820050"/>
            <a:ext cx="422555" cy="874580"/>
          </a:xfrm>
          <a:prstGeom prst="rect">
            <a:avLst/>
          </a:prstGeom>
          <a:solidFill>
            <a:srgbClr val="F2C419"/>
          </a:solidFill>
          <a:ln>
            <a:solidFill>
              <a:srgbClr val="F2C31B"/>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19" name="Rectangle 18"/>
          <p:cNvSpPr/>
          <p:nvPr/>
        </p:nvSpPr>
        <p:spPr>
          <a:xfrm>
            <a:off x="4610922" y="4946386"/>
            <a:ext cx="422555" cy="874580"/>
          </a:xfrm>
          <a:prstGeom prst="rect">
            <a:avLst/>
          </a:prstGeom>
          <a:solidFill>
            <a:srgbClr val="F2C419"/>
          </a:solidFill>
          <a:ln>
            <a:solidFill>
              <a:srgbClr val="F2C31B"/>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20" name="Rectangle 19"/>
          <p:cNvSpPr/>
          <p:nvPr/>
        </p:nvSpPr>
        <p:spPr>
          <a:xfrm>
            <a:off x="4498219" y="5024281"/>
            <a:ext cx="688130" cy="874580"/>
          </a:xfrm>
          <a:prstGeom prst="rect">
            <a:avLst/>
          </a:prstGeom>
          <a:solidFill>
            <a:srgbClr val="F2C419"/>
          </a:solidFill>
          <a:ln>
            <a:solidFill>
              <a:srgbClr val="F2C31B"/>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21" name="Rectangle 20"/>
          <p:cNvSpPr/>
          <p:nvPr/>
        </p:nvSpPr>
        <p:spPr>
          <a:xfrm rot="2629622">
            <a:off x="4643390" y="4445043"/>
            <a:ext cx="422555" cy="795054"/>
          </a:xfrm>
          <a:prstGeom prst="rect">
            <a:avLst/>
          </a:prstGeom>
          <a:solidFill>
            <a:srgbClr val="F2C419"/>
          </a:solidFill>
          <a:ln>
            <a:solidFill>
              <a:srgbClr val="F2C31B"/>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22" name="Rectangle 21"/>
          <p:cNvSpPr/>
          <p:nvPr/>
        </p:nvSpPr>
        <p:spPr>
          <a:xfrm>
            <a:off x="4753017" y="4727867"/>
            <a:ext cx="1143891" cy="1231106"/>
          </a:xfrm>
          <a:prstGeom prst="rect">
            <a:avLst/>
          </a:prstGeom>
          <a:solidFill>
            <a:srgbClr val="F2C419"/>
          </a:solidFill>
          <a:ln>
            <a:solidFill>
              <a:srgbClr val="F2C31B"/>
            </a:solidFill>
          </a:ln>
        </p:spPr>
        <p:txBody>
          <a:bodyPr wrap="square" lIns="0" tIns="0" rIns="0" bIns="0">
            <a:spAutoFit/>
          </a:bodyPr>
          <a:lstStyle/>
          <a:p>
            <a:pPr algn="r" rtl="1"/>
            <a:r>
              <a:rPr lang="ar-SA" sz="800" b="1" dirty="0"/>
              <a:t>حجب الدعم المطلوب أو سوء استخدامه أو تأخيره:</a:t>
            </a:r>
            <a:endParaRPr lang="en-US" sz="800" dirty="0"/>
          </a:p>
          <a:p>
            <a:pPr algn="r" rtl="1"/>
            <a:r>
              <a:rPr lang="ar-SA" sz="800" dirty="0"/>
              <a:t>استخدام الأدوية  لتهدئة الشخص لأجل عدم إزعاج الوكالة على نحو يتجاهل متطلبات سلامة المعدات. كسر أو عدم إصلاح معدات التأقلم. رفض استخدام أجهزة الاتصال أو تدميرها. سحب الرعاية أو المعدات لشل حركة الشخص. استخدام أدوات لتعذيب الأشخاص.</a:t>
            </a:r>
            <a:endParaRPr lang="ar-EG" sz="800" dirty="0"/>
          </a:p>
        </p:txBody>
      </p:sp>
      <p:sp>
        <p:nvSpPr>
          <p:cNvPr id="23" name="Rectangle 22"/>
          <p:cNvSpPr/>
          <p:nvPr/>
        </p:nvSpPr>
        <p:spPr>
          <a:xfrm>
            <a:off x="3444125" y="3475297"/>
            <a:ext cx="975223" cy="1110693"/>
          </a:xfrm>
          <a:prstGeom prst="rect">
            <a:avLst/>
          </a:prstGeom>
          <a:solidFill>
            <a:srgbClr val="F2C419"/>
          </a:solidFill>
          <a:ln>
            <a:solidFill>
              <a:srgbClr val="F2C31B"/>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24" name="Rectangle 23"/>
          <p:cNvSpPr/>
          <p:nvPr/>
        </p:nvSpPr>
        <p:spPr>
          <a:xfrm>
            <a:off x="3659254" y="3465278"/>
            <a:ext cx="975223" cy="1110693"/>
          </a:xfrm>
          <a:prstGeom prst="rect">
            <a:avLst/>
          </a:prstGeom>
          <a:solidFill>
            <a:srgbClr val="F2C419"/>
          </a:solidFill>
          <a:ln>
            <a:solidFill>
              <a:srgbClr val="F2C31B"/>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25" name="Rectangle 24"/>
          <p:cNvSpPr/>
          <p:nvPr/>
        </p:nvSpPr>
        <p:spPr>
          <a:xfrm>
            <a:off x="3174765" y="3477979"/>
            <a:ext cx="975223" cy="1019954"/>
          </a:xfrm>
          <a:prstGeom prst="rect">
            <a:avLst/>
          </a:prstGeom>
          <a:solidFill>
            <a:srgbClr val="F2C419"/>
          </a:solidFill>
          <a:ln>
            <a:solidFill>
              <a:srgbClr val="F2C31B"/>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26" name="Rectangle 25"/>
          <p:cNvSpPr/>
          <p:nvPr/>
        </p:nvSpPr>
        <p:spPr>
          <a:xfrm rot="18777293">
            <a:off x="4159091" y="3782799"/>
            <a:ext cx="858584" cy="621671"/>
          </a:xfrm>
          <a:prstGeom prst="rect">
            <a:avLst/>
          </a:prstGeom>
          <a:solidFill>
            <a:srgbClr val="F2C419"/>
          </a:solidFill>
          <a:ln>
            <a:solidFill>
              <a:srgbClr val="F2C31B"/>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27" name="Rectangle 26"/>
          <p:cNvSpPr/>
          <p:nvPr/>
        </p:nvSpPr>
        <p:spPr>
          <a:xfrm>
            <a:off x="3113965" y="2523346"/>
            <a:ext cx="1836828" cy="780603"/>
          </a:xfrm>
          <a:prstGeom prst="rect">
            <a:avLst/>
          </a:prstGeom>
          <a:solidFill>
            <a:srgbClr val="F2C419"/>
          </a:solidFill>
          <a:ln>
            <a:solidFill>
              <a:srgbClr val="F2C31B"/>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28" name="Rectangle 27"/>
          <p:cNvSpPr/>
          <p:nvPr/>
        </p:nvSpPr>
        <p:spPr>
          <a:xfrm>
            <a:off x="4862208" y="742783"/>
            <a:ext cx="929443" cy="1543050"/>
          </a:xfrm>
          <a:prstGeom prst="rect">
            <a:avLst/>
          </a:prstGeom>
          <a:solidFill>
            <a:srgbClr val="F2C419"/>
          </a:solidFill>
          <a:ln>
            <a:solidFill>
              <a:srgbClr val="F2C31B"/>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29" name="Rectangle 28"/>
          <p:cNvSpPr/>
          <p:nvPr/>
        </p:nvSpPr>
        <p:spPr>
          <a:xfrm>
            <a:off x="4653676" y="872002"/>
            <a:ext cx="929443" cy="648622"/>
          </a:xfrm>
          <a:prstGeom prst="rect">
            <a:avLst/>
          </a:prstGeom>
          <a:solidFill>
            <a:srgbClr val="F2C419"/>
          </a:solidFill>
          <a:ln>
            <a:solidFill>
              <a:srgbClr val="F2C31B"/>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30" name="Rectangle 29"/>
          <p:cNvSpPr/>
          <p:nvPr/>
        </p:nvSpPr>
        <p:spPr>
          <a:xfrm>
            <a:off x="4638972" y="1324113"/>
            <a:ext cx="929443" cy="648622"/>
          </a:xfrm>
          <a:prstGeom prst="rect">
            <a:avLst/>
          </a:prstGeom>
          <a:solidFill>
            <a:srgbClr val="F2C419"/>
          </a:solidFill>
          <a:ln>
            <a:solidFill>
              <a:srgbClr val="F2C31B"/>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31" name="Rectangle 30"/>
          <p:cNvSpPr/>
          <p:nvPr/>
        </p:nvSpPr>
        <p:spPr>
          <a:xfrm rot="2619069">
            <a:off x="4647534" y="1660359"/>
            <a:ext cx="929443" cy="759085"/>
          </a:xfrm>
          <a:prstGeom prst="rect">
            <a:avLst/>
          </a:prstGeom>
          <a:solidFill>
            <a:srgbClr val="F2C419"/>
          </a:solidFill>
          <a:ln>
            <a:solidFill>
              <a:srgbClr val="F2C31B"/>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32" name="Rectangle 31"/>
          <p:cNvSpPr/>
          <p:nvPr/>
        </p:nvSpPr>
        <p:spPr>
          <a:xfrm>
            <a:off x="4653676" y="939071"/>
            <a:ext cx="1282104" cy="1107996"/>
          </a:xfrm>
          <a:prstGeom prst="rect">
            <a:avLst/>
          </a:prstGeom>
          <a:solidFill>
            <a:srgbClr val="F2C419"/>
          </a:solidFill>
          <a:ln>
            <a:solidFill>
              <a:srgbClr val="F2C31B"/>
            </a:solidFill>
          </a:ln>
        </p:spPr>
        <p:txBody>
          <a:bodyPr wrap="square" lIns="0" tIns="0" rIns="0" bIns="0">
            <a:spAutoFit/>
          </a:bodyPr>
          <a:lstStyle/>
          <a:p>
            <a:pPr algn="r" rtl="1"/>
            <a:r>
              <a:rPr lang="ar-SA" sz="800" b="1" dirty="0"/>
              <a:t>الإكراه والتهديدات:</a:t>
            </a:r>
            <a:endParaRPr lang="en-US" sz="800" dirty="0"/>
          </a:p>
          <a:p>
            <a:pPr algn="r" rtl="1"/>
            <a:r>
              <a:rPr lang="ar-SA" sz="800" dirty="0"/>
              <a:t>التهديد بإيذاء الشخص أو حجب الدعم والحقوق الأساسية وإنهاء العلاقة وترك الشخص دون رعاية وتقديم تقرير بعدم الامتثال للبرنامج واستخدام معدات أكثر تطفلاً. استخدام العواقب والعقوبات للحصول على سلوك متوافق. الضغط على الشخص للمشاركة في الاحتيال وغيره من الجرائم الأخرى.</a:t>
            </a:r>
            <a:endParaRPr lang="ar-EG" sz="800" dirty="0"/>
          </a:p>
        </p:txBody>
      </p:sp>
      <p:sp>
        <p:nvSpPr>
          <p:cNvPr id="33" name="Chord 32"/>
          <p:cNvSpPr/>
          <p:nvPr/>
        </p:nvSpPr>
        <p:spPr>
          <a:xfrm rot="3682823">
            <a:off x="3871454" y="209297"/>
            <a:ext cx="875635" cy="1547574"/>
          </a:xfrm>
          <a:prstGeom prst="chord">
            <a:avLst>
              <a:gd name="adj1" fmla="val 5288502"/>
              <a:gd name="adj2" fmla="val 15998123"/>
            </a:avLst>
          </a:prstGeom>
          <a:solidFill>
            <a:srgbClr val="221E1F"/>
          </a:solidFill>
          <a:ln>
            <a:solidFill>
              <a:srgbClr val="221E1F"/>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34" name="Chord 33"/>
          <p:cNvSpPr/>
          <p:nvPr/>
        </p:nvSpPr>
        <p:spPr>
          <a:xfrm rot="5400000">
            <a:off x="5597279" y="-427181"/>
            <a:ext cx="875635" cy="1852450"/>
          </a:xfrm>
          <a:prstGeom prst="chord">
            <a:avLst>
              <a:gd name="adj1" fmla="val 5679144"/>
              <a:gd name="adj2" fmla="val 16070516"/>
            </a:avLst>
          </a:prstGeom>
          <a:solidFill>
            <a:srgbClr val="221E1F"/>
          </a:solidFill>
          <a:ln>
            <a:solidFill>
              <a:srgbClr val="221E1F"/>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35" name="Chord 34"/>
          <p:cNvSpPr/>
          <p:nvPr/>
        </p:nvSpPr>
        <p:spPr>
          <a:xfrm rot="7052564">
            <a:off x="7137690" y="58164"/>
            <a:ext cx="875635" cy="1772084"/>
          </a:xfrm>
          <a:prstGeom prst="chord">
            <a:avLst>
              <a:gd name="adj1" fmla="val 5858294"/>
              <a:gd name="adj2" fmla="val 16070516"/>
            </a:avLst>
          </a:prstGeom>
          <a:solidFill>
            <a:srgbClr val="221E1F"/>
          </a:solidFill>
          <a:ln>
            <a:solidFill>
              <a:srgbClr val="221E1F"/>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36" name="Rectangle 35"/>
          <p:cNvSpPr/>
          <p:nvPr/>
        </p:nvSpPr>
        <p:spPr>
          <a:xfrm rot="1820976" flipH="1">
            <a:off x="7159622" y="433442"/>
            <a:ext cx="948978" cy="492443"/>
          </a:xfrm>
          <a:prstGeom prst="rect">
            <a:avLst/>
          </a:prstGeom>
        </p:spPr>
        <p:txBody>
          <a:bodyPr wrap="none" lIns="0" tIns="0" rIns="0" bIns="0">
            <a:spAutoFit/>
          </a:bodyPr>
          <a:lstStyle/>
          <a:p>
            <a:pPr algn="r" rtl="1"/>
            <a:r>
              <a:rPr lang="ar-SA" sz="3200" dirty="0">
                <a:solidFill>
                  <a:schemeClr val="bg1"/>
                </a:solidFill>
              </a:rPr>
              <a:t>الجنسي</a:t>
            </a:r>
            <a:endParaRPr lang="ar-EG" sz="3200" dirty="0">
              <a:solidFill>
                <a:schemeClr val="bg1"/>
              </a:solidFill>
            </a:endParaRPr>
          </a:p>
        </p:txBody>
      </p:sp>
      <p:sp>
        <p:nvSpPr>
          <p:cNvPr id="37" name="Rectangle 36"/>
          <p:cNvSpPr/>
          <p:nvPr/>
        </p:nvSpPr>
        <p:spPr>
          <a:xfrm>
            <a:off x="5314972" y="2878663"/>
            <a:ext cx="1526106" cy="9779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38" name="Rectangle 37"/>
          <p:cNvSpPr/>
          <p:nvPr/>
        </p:nvSpPr>
        <p:spPr>
          <a:xfrm>
            <a:off x="5189761" y="3042011"/>
            <a:ext cx="1622195" cy="861774"/>
          </a:xfrm>
          <a:prstGeom prst="rect">
            <a:avLst/>
          </a:prstGeom>
          <a:solidFill>
            <a:schemeClr val="bg1"/>
          </a:solidFill>
        </p:spPr>
        <p:txBody>
          <a:bodyPr wrap="square" lIns="0" tIns="0" rIns="0" bIns="0">
            <a:spAutoFit/>
          </a:bodyPr>
          <a:lstStyle/>
          <a:p>
            <a:pPr algn="ctr" rtl="1"/>
            <a:r>
              <a:rPr lang="ar-SA" sz="2800" dirty="0" smtClean="0"/>
              <a:t>السلطة</a:t>
            </a:r>
            <a:endParaRPr lang="en-US" sz="2800" dirty="0" smtClean="0"/>
          </a:p>
          <a:p>
            <a:pPr algn="ctr" rtl="1"/>
            <a:r>
              <a:rPr lang="ar-SA" sz="2800" dirty="0" smtClean="0"/>
              <a:t>والسيطرة</a:t>
            </a:r>
            <a:endParaRPr lang="ar-EG" sz="2600" b="1" dirty="0"/>
          </a:p>
        </p:txBody>
      </p:sp>
      <p:sp>
        <p:nvSpPr>
          <p:cNvPr id="39" name="Chord 38"/>
          <p:cNvSpPr/>
          <p:nvPr/>
        </p:nvSpPr>
        <p:spPr>
          <a:xfrm rot="16200000">
            <a:off x="5633674" y="5382545"/>
            <a:ext cx="875635" cy="1925238"/>
          </a:xfrm>
          <a:prstGeom prst="chord">
            <a:avLst>
              <a:gd name="adj1" fmla="val 5391098"/>
              <a:gd name="adj2" fmla="val 15979851"/>
            </a:avLst>
          </a:prstGeom>
          <a:solidFill>
            <a:srgbClr val="221E1F"/>
          </a:solidFill>
          <a:ln>
            <a:solidFill>
              <a:srgbClr val="221E1F"/>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40" name="Chord 39"/>
          <p:cNvSpPr/>
          <p:nvPr/>
        </p:nvSpPr>
        <p:spPr>
          <a:xfrm rot="14547436" flipV="1">
            <a:off x="7291223" y="4944540"/>
            <a:ext cx="875635" cy="1772084"/>
          </a:xfrm>
          <a:prstGeom prst="chord">
            <a:avLst>
              <a:gd name="adj1" fmla="val 6565284"/>
              <a:gd name="adj2" fmla="val 16029249"/>
            </a:avLst>
          </a:prstGeom>
          <a:solidFill>
            <a:srgbClr val="221E1F"/>
          </a:solidFill>
          <a:ln>
            <a:solidFill>
              <a:srgbClr val="221E1F"/>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41" name="Chord 40"/>
          <p:cNvSpPr/>
          <p:nvPr/>
        </p:nvSpPr>
        <p:spPr>
          <a:xfrm rot="18173476" flipV="1">
            <a:off x="3741569" y="4938487"/>
            <a:ext cx="875635" cy="1744977"/>
          </a:xfrm>
          <a:prstGeom prst="chord">
            <a:avLst>
              <a:gd name="adj1" fmla="val 5736517"/>
              <a:gd name="adj2" fmla="val 15998123"/>
            </a:avLst>
          </a:prstGeom>
          <a:solidFill>
            <a:srgbClr val="221E1F"/>
          </a:solidFill>
          <a:ln>
            <a:solidFill>
              <a:srgbClr val="221E1F"/>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42" name="Rectangle 41"/>
          <p:cNvSpPr/>
          <p:nvPr/>
        </p:nvSpPr>
        <p:spPr>
          <a:xfrm rot="20009611" flipH="1">
            <a:off x="6948975" y="5975776"/>
            <a:ext cx="948978" cy="492443"/>
          </a:xfrm>
          <a:prstGeom prst="rect">
            <a:avLst/>
          </a:prstGeom>
        </p:spPr>
        <p:txBody>
          <a:bodyPr wrap="none" lIns="0" tIns="0" rIns="0" bIns="0">
            <a:spAutoFit/>
          </a:bodyPr>
          <a:lstStyle/>
          <a:p>
            <a:pPr algn="r" rtl="1"/>
            <a:r>
              <a:rPr lang="ar-SA" sz="3200" dirty="0">
                <a:solidFill>
                  <a:schemeClr val="bg1"/>
                </a:solidFill>
              </a:rPr>
              <a:t>الجنسي</a:t>
            </a:r>
            <a:endParaRPr lang="ar-EG" sz="3200" dirty="0">
              <a:solidFill>
                <a:schemeClr val="bg1"/>
              </a:solidFill>
            </a:endParaRPr>
          </a:p>
        </p:txBody>
      </p:sp>
      <p:sp>
        <p:nvSpPr>
          <p:cNvPr id="43" name="Rectangle 42"/>
          <p:cNvSpPr/>
          <p:nvPr/>
        </p:nvSpPr>
        <p:spPr>
          <a:xfrm>
            <a:off x="5603451" y="27654"/>
            <a:ext cx="756617" cy="492443"/>
          </a:xfrm>
          <a:prstGeom prst="rect">
            <a:avLst/>
          </a:prstGeom>
        </p:spPr>
        <p:txBody>
          <a:bodyPr wrap="none" lIns="0" tIns="0" rIns="0" bIns="0">
            <a:spAutoFit/>
          </a:bodyPr>
          <a:lstStyle/>
          <a:p>
            <a:pPr algn="r" rtl="1"/>
            <a:r>
              <a:rPr lang="ar-SA" sz="3200" dirty="0">
                <a:solidFill>
                  <a:schemeClr val="bg1"/>
                </a:solidFill>
              </a:rPr>
              <a:t>العنف</a:t>
            </a:r>
            <a:endParaRPr lang="ar-EG" sz="3200" dirty="0">
              <a:solidFill>
                <a:schemeClr val="bg1"/>
              </a:solidFill>
            </a:endParaRPr>
          </a:p>
        </p:txBody>
      </p:sp>
      <p:sp>
        <p:nvSpPr>
          <p:cNvPr id="44" name="Rectangle 43"/>
          <p:cNvSpPr/>
          <p:nvPr/>
        </p:nvSpPr>
        <p:spPr>
          <a:xfrm rot="20394082">
            <a:off x="4027690" y="338690"/>
            <a:ext cx="1005083" cy="492443"/>
          </a:xfrm>
          <a:prstGeom prst="rect">
            <a:avLst/>
          </a:prstGeom>
        </p:spPr>
        <p:txBody>
          <a:bodyPr wrap="none" lIns="0" tIns="0" rIns="0" bIns="0">
            <a:spAutoFit/>
          </a:bodyPr>
          <a:lstStyle/>
          <a:p>
            <a:pPr algn="r" rtl="1"/>
            <a:r>
              <a:rPr lang="ar-SA" sz="3200" dirty="0">
                <a:solidFill>
                  <a:schemeClr val="bg1"/>
                </a:solidFill>
                <a:latin typeface="Calibri" panose="020F0502020204030204" pitchFamily="34" charset="0"/>
                <a:ea typeface="Calibri" panose="020F0502020204030204" pitchFamily="34" charset="0"/>
                <a:cs typeface="Times New Roman" panose="02020603050405020304" pitchFamily="18" charset="0"/>
              </a:rPr>
              <a:t>الجسدي</a:t>
            </a:r>
            <a:endParaRPr lang="ar-EG" sz="3200" dirty="0">
              <a:solidFill>
                <a:schemeClr val="bg1"/>
              </a:solidFill>
            </a:endParaRPr>
          </a:p>
        </p:txBody>
      </p:sp>
      <p:sp>
        <p:nvSpPr>
          <p:cNvPr id="45" name="Rectangle 44"/>
          <p:cNvSpPr/>
          <p:nvPr/>
        </p:nvSpPr>
        <p:spPr>
          <a:xfrm>
            <a:off x="5654250" y="6343854"/>
            <a:ext cx="756617" cy="492443"/>
          </a:xfrm>
          <a:prstGeom prst="rect">
            <a:avLst/>
          </a:prstGeom>
        </p:spPr>
        <p:txBody>
          <a:bodyPr wrap="none" lIns="0" tIns="0" rIns="0" bIns="0">
            <a:spAutoFit/>
          </a:bodyPr>
          <a:lstStyle/>
          <a:p>
            <a:pPr algn="r" rtl="1"/>
            <a:r>
              <a:rPr lang="ar-SA" sz="3200" dirty="0">
                <a:solidFill>
                  <a:schemeClr val="bg1"/>
                </a:solidFill>
              </a:rPr>
              <a:t>العنف</a:t>
            </a:r>
            <a:endParaRPr lang="ar-EG" sz="3200" dirty="0">
              <a:solidFill>
                <a:schemeClr val="bg1"/>
              </a:solidFill>
            </a:endParaRPr>
          </a:p>
        </p:txBody>
      </p:sp>
      <p:sp>
        <p:nvSpPr>
          <p:cNvPr id="46" name="Rectangle 45"/>
          <p:cNvSpPr/>
          <p:nvPr/>
        </p:nvSpPr>
        <p:spPr>
          <a:xfrm rot="1800000">
            <a:off x="3949436" y="5914241"/>
            <a:ext cx="1005083" cy="492443"/>
          </a:xfrm>
          <a:prstGeom prst="rect">
            <a:avLst/>
          </a:prstGeom>
        </p:spPr>
        <p:txBody>
          <a:bodyPr wrap="none" lIns="0" tIns="0" rIns="0" bIns="0">
            <a:spAutoFit/>
          </a:bodyPr>
          <a:lstStyle/>
          <a:p>
            <a:pPr algn="r" rtl="1"/>
            <a:r>
              <a:rPr lang="ar-SA" sz="3200" dirty="0">
                <a:solidFill>
                  <a:schemeClr val="bg1"/>
                </a:solidFill>
                <a:latin typeface="Calibri" panose="020F0502020204030204" pitchFamily="34" charset="0"/>
                <a:ea typeface="Calibri" panose="020F0502020204030204" pitchFamily="34" charset="0"/>
                <a:cs typeface="Times New Roman" panose="02020603050405020304" pitchFamily="18" charset="0"/>
              </a:rPr>
              <a:t>الجسدي</a:t>
            </a:r>
            <a:endParaRPr lang="ar-EG" sz="3200" dirty="0">
              <a:solidFill>
                <a:schemeClr val="bg1"/>
              </a:solidFill>
            </a:endParaRPr>
          </a:p>
        </p:txBody>
      </p:sp>
      <p:sp>
        <p:nvSpPr>
          <p:cNvPr id="47" name="Rectangle 46"/>
          <p:cNvSpPr/>
          <p:nvPr/>
        </p:nvSpPr>
        <p:spPr>
          <a:xfrm>
            <a:off x="7198908" y="2415372"/>
            <a:ext cx="1625199" cy="907628"/>
          </a:xfrm>
          <a:prstGeom prst="rect">
            <a:avLst/>
          </a:prstGeom>
          <a:solidFill>
            <a:srgbClr val="F2C419"/>
          </a:solidFill>
          <a:ln>
            <a:solidFill>
              <a:srgbClr val="F2C31B"/>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48" name="Rectangle 47"/>
          <p:cNvSpPr/>
          <p:nvPr/>
        </p:nvSpPr>
        <p:spPr>
          <a:xfrm>
            <a:off x="7262745" y="2243224"/>
            <a:ext cx="1443564" cy="1015663"/>
          </a:xfrm>
          <a:prstGeom prst="rect">
            <a:avLst/>
          </a:prstGeom>
          <a:noFill/>
          <a:ln>
            <a:noFill/>
          </a:ln>
        </p:spPr>
        <p:txBody>
          <a:bodyPr wrap="square" lIns="0" tIns="0" rIns="0" bIns="0">
            <a:spAutoFit/>
          </a:bodyPr>
          <a:lstStyle/>
          <a:p>
            <a:pPr algn="r" rtl="1"/>
            <a:endParaRPr lang="ar-EG" sz="600" b="1" dirty="0" smtClean="0"/>
          </a:p>
          <a:p>
            <a:pPr algn="r" rtl="1"/>
            <a:r>
              <a:rPr lang="ar-SA" sz="900" b="1" dirty="0" smtClean="0"/>
              <a:t>الإساءة </a:t>
            </a:r>
            <a:r>
              <a:rPr lang="ar-SA" sz="900" b="1" dirty="0"/>
              <a:t>العاطفية:</a:t>
            </a:r>
            <a:endParaRPr lang="en-US" sz="900" dirty="0"/>
          </a:p>
          <a:p>
            <a:pPr algn="r" rtl="1"/>
            <a:r>
              <a:rPr lang="ar-SA" sz="900" dirty="0"/>
              <a:t>المعاقبة أو السخرية. رفض التحدث وتجاهل الطلبات. السخرية من ثقافة الشخص وتقاليده وديانته وذوقه </a:t>
            </a:r>
            <a:r>
              <a:rPr lang="ar-SA" sz="900" dirty="0" smtClean="0"/>
              <a:t>الشخصي</a:t>
            </a:r>
            <a:r>
              <a:rPr lang="ar-SA" sz="900" dirty="0"/>
              <a:t>. فرض برنامج تعزيز سلبي لا يوافق عليه الشخص</a:t>
            </a:r>
            <a:r>
              <a:rPr lang="ar-SA" sz="900" dirty="0" smtClean="0"/>
              <a:t>.</a:t>
            </a:r>
            <a:endParaRPr lang="ar-EG" sz="900" dirty="0" smtClean="0"/>
          </a:p>
          <a:p>
            <a:pPr algn="r" rtl="1"/>
            <a:endParaRPr lang="ar-EG" sz="400" dirty="0"/>
          </a:p>
        </p:txBody>
      </p:sp>
      <p:sp>
        <p:nvSpPr>
          <p:cNvPr id="49" name="Rectangle 48"/>
          <p:cNvSpPr/>
          <p:nvPr/>
        </p:nvSpPr>
        <p:spPr>
          <a:xfrm>
            <a:off x="7347095" y="3590494"/>
            <a:ext cx="1422255" cy="907628"/>
          </a:xfrm>
          <a:prstGeom prst="rect">
            <a:avLst/>
          </a:prstGeom>
          <a:solidFill>
            <a:srgbClr val="F2C419"/>
          </a:solidFill>
          <a:ln>
            <a:solidFill>
              <a:srgbClr val="F2C31B"/>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50" name="Rectangle 49"/>
          <p:cNvSpPr/>
          <p:nvPr/>
        </p:nvSpPr>
        <p:spPr>
          <a:xfrm>
            <a:off x="7380214" y="3597959"/>
            <a:ext cx="1348316" cy="984885"/>
          </a:xfrm>
          <a:prstGeom prst="rect">
            <a:avLst/>
          </a:prstGeom>
          <a:solidFill>
            <a:srgbClr val="F2C419"/>
          </a:solidFill>
          <a:ln>
            <a:solidFill>
              <a:srgbClr val="F2C31B"/>
            </a:solidFill>
          </a:ln>
        </p:spPr>
        <p:txBody>
          <a:bodyPr wrap="square" lIns="0" tIns="0" rIns="0" bIns="0">
            <a:spAutoFit/>
          </a:bodyPr>
          <a:lstStyle/>
          <a:p>
            <a:pPr algn="r" rtl="1"/>
            <a:r>
              <a:rPr lang="ar-SA" sz="800" b="1" dirty="0"/>
              <a:t>العزل:</a:t>
            </a:r>
            <a:endParaRPr lang="en-US" sz="800" dirty="0"/>
          </a:p>
          <a:p>
            <a:pPr algn="r" rtl="1"/>
            <a:r>
              <a:rPr lang="ar-SA" sz="800" dirty="0"/>
              <a:t>التحكم في الوصول إلى الأصدقاء والعائلة والجيران. التحكم في الوصول إلى الهاتف والتلفاز والأخبار. تقليل احتمالات التوظيف بسبب الجدول الزمني الخاص بمقدم الرعاية. إعاقة عن الاتصال بمدير الحالة أو المناصرة</a:t>
            </a:r>
            <a:r>
              <a:rPr lang="ar-SA" sz="800" dirty="0" smtClean="0"/>
              <a:t>.</a:t>
            </a:r>
            <a:endParaRPr lang="ar-EG" sz="800" dirty="0" smtClean="0"/>
          </a:p>
          <a:p>
            <a:pPr algn="r" rtl="1"/>
            <a:endParaRPr lang="ar-EG" sz="800" dirty="0"/>
          </a:p>
        </p:txBody>
      </p:sp>
      <p:sp>
        <p:nvSpPr>
          <p:cNvPr id="51" name="Rectangle 50"/>
          <p:cNvSpPr/>
          <p:nvPr/>
        </p:nvSpPr>
        <p:spPr>
          <a:xfrm>
            <a:off x="6083633" y="942204"/>
            <a:ext cx="1422255" cy="907628"/>
          </a:xfrm>
          <a:prstGeom prst="rect">
            <a:avLst/>
          </a:prstGeom>
          <a:solidFill>
            <a:srgbClr val="F2C419"/>
          </a:solidFill>
          <a:ln>
            <a:solidFill>
              <a:srgbClr val="F2C31B"/>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52" name="Rectangle 51"/>
          <p:cNvSpPr/>
          <p:nvPr/>
        </p:nvSpPr>
        <p:spPr>
          <a:xfrm>
            <a:off x="6239801" y="929228"/>
            <a:ext cx="1221845" cy="830997"/>
          </a:xfrm>
          <a:prstGeom prst="rect">
            <a:avLst/>
          </a:prstGeom>
          <a:solidFill>
            <a:srgbClr val="F2C419"/>
          </a:solidFill>
          <a:ln>
            <a:solidFill>
              <a:srgbClr val="F2C31B"/>
            </a:solidFill>
          </a:ln>
        </p:spPr>
        <p:txBody>
          <a:bodyPr wrap="square" lIns="0" tIns="0" rIns="0" bIns="0">
            <a:spAutoFit/>
          </a:bodyPr>
          <a:lstStyle/>
          <a:p>
            <a:pPr algn="r" rtl="1"/>
            <a:r>
              <a:rPr lang="ar-SA" sz="900" b="1" dirty="0">
                <a:latin typeface="Calibri" panose="020F0502020204030204" pitchFamily="34" charset="0"/>
                <a:ea typeface="Calibri" panose="020F0502020204030204" pitchFamily="34" charset="0"/>
                <a:cs typeface="Times New Roman" panose="02020603050405020304" pitchFamily="18" charset="0"/>
              </a:rPr>
              <a:t>الترهيب</a:t>
            </a:r>
            <a:r>
              <a:rPr lang="ar-SA" sz="900" b="1" dirty="0">
                <a:latin typeface="Calibri" panose="020F0502020204030204" pitchFamily="34" charset="0"/>
                <a:ea typeface="Calibri" panose="020F0502020204030204" pitchFamily="34" charset="0"/>
                <a:cs typeface="Calibri" panose="020F0502020204030204" pitchFamily="34" charset="0"/>
              </a:rPr>
              <a:t>:</a:t>
            </a:r>
            <a:endParaRPr lang="en-US" sz="900" dirty="0">
              <a:latin typeface="Calibri" panose="020F0502020204030204" pitchFamily="34" charset="0"/>
              <a:ea typeface="Calibri" panose="020F0502020204030204" pitchFamily="34" charset="0"/>
              <a:cs typeface="Arial" panose="020B0604020202020204" pitchFamily="34" charset="0"/>
            </a:endParaRPr>
          </a:p>
          <a:p>
            <a:pPr algn="r" rtl="1"/>
            <a:r>
              <a:rPr lang="ar-SA" sz="900" dirty="0">
                <a:latin typeface="Calibri" panose="020F0502020204030204" pitchFamily="34" charset="0"/>
                <a:ea typeface="Calibri" panose="020F0502020204030204" pitchFamily="34" charset="0"/>
                <a:cs typeface="Times New Roman" panose="02020603050405020304" pitchFamily="18" charset="0"/>
              </a:rPr>
              <a:t>رفع اليد أو استخدام النظرات أو التصرفات أو الإيماءات للتخويف</a:t>
            </a:r>
            <a:r>
              <a:rPr lang="ar-SA" sz="900" dirty="0">
                <a:ea typeface="Calibri" panose="020F0502020204030204" pitchFamily="34" charset="0"/>
                <a:cs typeface="Calibri" panose="020F0502020204030204" pitchFamily="34" charset="0"/>
              </a:rPr>
              <a:t>. </a:t>
            </a:r>
            <a:r>
              <a:rPr lang="ar-SA" sz="900" dirty="0">
                <a:latin typeface="Calibri" panose="020F0502020204030204" pitchFamily="34" charset="0"/>
                <a:ea typeface="Calibri" panose="020F0502020204030204" pitchFamily="34" charset="0"/>
                <a:cs typeface="Times New Roman" panose="02020603050405020304" pitchFamily="18" charset="0"/>
              </a:rPr>
              <a:t>تدمير الممتلكات وسوء معاملة الحيوانات الأليفة</a:t>
            </a:r>
            <a:r>
              <a:rPr lang="ar-SA" sz="900" dirty="0">
                <a:ea typeface="Calibri" panose="020F0502020204030204" pitchFamily="34" charset="0"/>
                <a:cs typeface="Calibri" panose="020F0502020204030204" pitchFamily="34" charset="0"/>
              </a:rPr>
              <a:t>. </a:t>
            </a:r>
            <a:r>
              <a:rPr lang="ar-SA" sz="900" dirty="0">
                <a:latin typeface="Calibri" panose="020F0502020204030204" pitchFamily="34" charset="0"/>
                <a:ea typeface="Calibri" panose="020F0502020204030204" pitchFamily="34" charset="0"/>
                <a:cs typeface="Times New Roman" panose="02020603050405020304" pitchFamily="18" charset="0"/>
              </a:rPr>
              <a:t>سوء معاملة حيوانات الخدمة</a:t>
            </a:r>
            <a:r>
              <a:rPr lang="ar-SA" sz="900" dirty="0">
                <a:ea typeface="Calibri" panose="020F0502020204030204" pitchFamily="34" charset="0"/>
                <a:cs typeface="Calibri" panose="020F0502020204030204" pitchFamily="34" charset="0"/>
              </a:rPr>
              <a:t>. </a:t>
            </a:r>
            <a:r>
              <a:rPr lang="ar-SA" sz="900" dirty="0">
                <a:latin typeface="Calibri" panose="020F0502020204030204" pitchFamily="34" charset="0"/>
                <a:ea typeface="Calibri" panose="020F0502020204030204" pitchFamily="34" charset="0"/>
                <a:cs typeface="Times New Roman" panose="02020603050405020304" pitchFamily="18" charset="0"/>
              </a:rPr>
              <a:t>عرض الأسلحة</a:t>
            </a:r>
            <a:r>
              <a:rPr lang="ar-SA" sz="900" dirty="0">
                <a:ea typeface="Calibri" panose="020F0502020204030204" pitchFamily="34" charset="0"/>
                <a:cs typeface="Calibri" panose="020F0502020204030204" pitchFamily="34" charset="0"/>
              </a:rPr>
              <a:t>.</a:t>
            </a:r>
            <a:endParaRPr lang="ar-EG" sz="900" dirty="0"/>
          </a:p>
        </p:txBody>
      </p:sp>
      <p:sp>
        <p:nvSpPr>
          <p:cNvPr id="53" name="Rectangle 52"/>
          <p:cNvSpPr/>
          <p:nvPr/>
        </p:nvSpPr>
        <p:spPr>
          <a:xfrm>
            <a:off x="3142920" y="2446436"/>
            <a:ext cx="1387311" cy="248809"/>
          </a:xfrm>
          <a:prstGeom prst="rect">
            <a:avLst/>
          </a:prstGeom>
          <a:solidFill>
            <a:srgbClr val="F2C419"/>
          </a:solidFill>
          <a:ln>
            <a:solidFill>
              <a:srgbClr val="F2C31B"/>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54" name="Rectangle 53"/>
          <p:cNvSpPr/>
          <p:nvPr/>
        </p:nvSpPr>
        <p:spPr>
          <a:xfrm>
            <a:off x="3300715" y="2190657"/>
            <a:ext cx="1282104" cy="1107996"/>
          </a:xfrm>
          <a:prstGeom prst="rect">
            <a:avLst/>
          </a:prstGeom>
          <a:noFill/>
          <a:ln>
            <a:noFill/>
          </a:ln>
        </p:spPr>
        <p:txBody>
          <a:bodyPr wrap="square" lIns="0" tIns="0" rIns="0" bIns="0">
            <a:spAutoFit/>
          </a:bodyPr>
          <a:lstStyle/>
          <a:p>
            <a:pPr algn="r" rtl="1"/>
            <a:r>
              <a:rPr lang="ar-SA" sz="800" b="1" dirty="0"/>
              <a:t>امتياز مقدم الرعاية:</a:t>
            </a:r>
            <a:endParaRPr lang="en-US" sz="800" dirty="0"/>
          </a:p>
          <a:p>
            <a:pPr algn="r" rtl="1"/>
            <a:r>
              <a:rPr lang="ar-SA" sz="800" dirty="0"/>
              <a:t>معاملة الشخص كطفل خادم. اتخاذ القرارات من جانب واحد. تحديد أدوار ومسؤوليات ضيقة ومقيدة. توفير الرعاية بطريقة تبرز عدم استقلالية الشخص وضعفه. إعطاء رأي كما لو أنه يمثل رأي الشخص. إنكار الحق في الخصوصية. تجاهل أو إعاقة أو منع ممارسة القدرات الكاملة.</a:t>
            </a:r>
            <a:endParaRPr lang="ar-EG" sz="800" dirty="0"/>
          </a:p>
        </p:txBody>
      </p:sp>
      <p:sp>
        <p:nvSpPr>
          <p:cNvPr id="55" name="Rectangle 54"/>
          <p:cNvSpPr/>
          <p:nvPr/>
        </p:nvSpPr>
        <p:spPr>
          <a:xfrm>
            <a:off x="3295207" y="3521257"/>
            <a:ext cx="1282104" cy="1107996"/>
          </a:xfrm>
          <a:prstGeom prst="rect">
            <a:avLst/>
          </a:prstGeom>
          <a:solidFill>
            <a:srgbClr val="F2C419"/>
          </a:solidFill>
          <a:ln>
            <a:solidFill>
              <a:srgbClr val="F2C31B"/>
            </a:solidFill>
          </a:ln>
        </p:spPr>
        <p:txBody>
          <a:bodyPr wrap="square" lIns="0" tIns="0" rIns="0" bIns="0">
            <a:spAutoFit/>
          </a:bodyPr>
          <a:lstStyle/>
          <a:p>
            <a:pPr algn="r" rtl="1"/>
            <a:r>
              <a:rPr lang="ar-SA" sz="800" b="1" dirty="0"/>
              <a:t>الاعتداء الاقتصادي:</a:t>
            </a:r>
            <a:endParaRPr lang="en-US" sz="800" dirty="0"/>
          </a:p>
          <a:p>
            <a:pPr algn="r" rtl="1"/>
            <a:r>
              <a:rPr lang="ar-SA" sz="800" dirty="0"/>
              <a:t>استخدام ممتلكات وأموال الشخص لتحقيق فائدة لفريق العمل. السرقة. استخدام ممتلكات و/أو أموال الشخص كمكافأة عن كل عقوبة في برنامج سلوكي. اتخاذ قرارات مالية استناداً إلى احتياجات الوكالة أو الأسرة. تقييد الوصول إلى المعلومات والموارد المالية الأمر الذي يؤدي إلى تحسن غير كاف.</a:t>
            </a:r>
            <a:endParaRPr lang="ar-EG" sz="800" dirty="0"/>
          </a:p>
        </p:txBody>
      </p:sp>
    </p:spTree>
    <p:extLst>
      <p:ext uri="{BB962C8B-B14F-4D97-AF65-F5344CB8AC3E}">
        <p14:creationId xmlns:p14="http://schemas.microsoft.com/office/powerpoint/2010/main" val="18956968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_rels/theme2.xml.rels><?xml version="1.0" encoding="UTF-8" standalone="yes"?>
<Relationships xmlns="http://schemas.openxmlformats.org/package/2006/relationships"><Relationship Id="rId1" Type="http://schemas.openxmlformats.org/officeDocument/2006/relationships/image" Target="NULL"/></Relationships>
</file>

<file path=ppt/theme/_rels/theme3.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1_IRC-Module-Template-V2">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2.xml><?xml version="1.0" encoding="utf-8"?>
<a:theme xmlns:a="http://schemas.openxmlformats.org/drawingml/2006/main" name="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3.xml><?xml version="1.0" encoding="utf-8"?>
<a:theme xmlns:a="http://schemas.openxmlformats.org/drawingml/2006/main" name="2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9810</TotalTime>
  <Words>5562</Words>
  <Application>Microsoft Office PowerPoint</Application>
  <PresentationFormat>Widescreen</PresentationFormat>
  <Paragraphs>395</Paragraphs>
  <Slides>25</Slides>
  <Notes>25</Notes>
  <HiddenSlides>0</HiddenSlides>
  <MMClips>0</MMClips>
  <ScaleCrop>false</ScaleCrop>
  <HeadingPairs>
    <vt:vector size="6" baseType="variant">
      <vt:variant>
        <vt:lpstr>Fonts Used</vt:lpstr>
      </vt:variant>
      <vt:variant>
        <vt:i4>10</vt:i4>
      </vt:variant>
      <vt:variant>
        <vt:lpstr>Theme</vt:lpstr>
      </vt:variant>
      <vt:variant>
        <vt:i4>3</vt:i4>
      </vt:variant>
      <vt:variant>
        <vt:lpstr>Slide Titles</vt:lpstr>
      </vt:variant>
      <vt:variant>
        <vt:i4>25</vt:i4>
      </vt:variant>
    </vt:vector>
  </HeadingPairs>
  <TitlesOfParts>
    <vt:vector size="38" baseType="lpstr">
      <vt:lpstr>MS PGothic</vt:lpstr>
      <vt:lpstr>Arial</vt:lpstr>
      <vt:lpstr>Calibri</vt:lpstr>
      <vt:lpstr>Franklin Gothic Book</vt:lpstr>
      <vt:lpstr>Franklin Gothic Medium</vt:lpstr>
      <vt:lpstr>Times New Roman</vt:lpstr>
      <vt:lpstr>Tw Cen MT</vt:lpstr>
      <vt:lpstr>Wingdings</vt:lpstr>
      <vt:lpstr>Wingdings 3</vt:lpstr>
      <vt:lpstr>ヒラギノ角ゴ Pro W3</vt:lpstr>
      <vt:lpstr>1_IRC-Module-Template-V2</vt:lpstr>
      <vt:lpstr>IRC-Module-Template-V2</vt:lpstr>
      <vt:lpstr>2_IRC-Module-Template-V2</vt:lpstr>
      <vt:lpstr>PowerPoint Presentation</vt:lpstr>
      <vt:lpstr>استجابات إدارة الحالة لعنف الشريك من أجل النساء والفتيات</vt:lpstr>
      <vt:lpstr>الأهداف</vt:lpstr>
      <vt:lpstr>النشاط: تعريف عنف الشريك</vt:lpstr>
      <vt:lpstr>تعريف عنف الشريك (Ipv)</vt:lpstr>
      <vt:lpstr>تعريف عنف الشريك (Ipv)</vt:lpstr>
      <vt:lpstr>لماذا يقدم المعتدون على الاعتداء؟</vt:lpstr>
      <vt:lpstr>ديناميكيات عنف الشريك</vt:lpstr>
      <vt:lpstr>PowerPoint Presentation</vt:lpstr>
      <vt:lpstr>النشاط: ديناميكيات عنف الشريك </vt:lpstr>
      <vt:lpstr>عواقب عنف الشريك</vt:lpstr>
      <vt:lpstr>لماذا لا ترحل النساء؟</vt:lpstr>
      <vt:lpstr>دعم الناجيات من عنف الشريك</vt:lpstr>
      <vt:lpstr>النشاط: تقييم السلامة</vt:lpstr>
      <vt:lpstr>تقييم السلامة مع الناجيات من عنف الشريك</vt:lpstr>
      <vt:lpstr>تقييم شعور الناجية بالسلامة</vt:lpstr>
      <vt:lpstr>تحديد أنماط الاعتداء</vt:lpstr>
      <vt:lpstr>تقييم مخاطر العنف المتصاعد</vt:lpstr>
      <vt:lpstr>النشاط: تقييم السلامة المتعلق بعنف الشريك </vt:lpstr>
      <vt:lpstr>تخطيط السلامة مع الناجيات من عنف الشريك</vt:lpstr>
      <vt:lpstr>تخطيط السلامة مع الناجيات من عنف الشريك</vt:lpstr>
      <vt:lpstr>النشاط:  تخطيط السلامة   </vt:lpstr>
      <vt:lpstr>الدعم النفسي والاجتماعي:  توفير المعلومات</vt:lpstr>
      <vt:lpstr>النشاط:   الرسائل الرئيسية</vt:lpstr>
      <vt:lpstr>الإنهاء</vt:lpstr>
    </vt:vector>
  </TitlesOfParts>
  <Company>IRC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Case management responses to intimate partner violence</dc:title>
  <dc:creator>Jessica Dalpe</dc:creator>
  <cp:lastModifiedBy>ahmed soliman</cp:lastModifiedBy>
  <cp:revision>77</cp:revision>
  <dcterms:created xsi:type="dcterms:W3CDTF">2016-02-24T17:55:23Z</dcterms:created>
  <dcterms:modified xsi:type="dcterms:W3CDTF">2017-10-05T19:02:39Z</dcterms:modified>
</cp:coreProperties>
</file>